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xlsx" ContentType="application/vnd.openxmlformats-officedocument.spreadsheetml.sheet"/>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5" r:id="rId21"/>
    <p:sldId id="274" r:id="rId22"/>
    <p:sldId id="277" r:id="rId23"/>
    <p:sldId id="278" r:id="rId24"/>
    <p:sldId id="279" r:id="rId25"/>
    <p:sldId id="280" r:id="rId26"/>
    <p:sldId id="281" r:id="rId27"/>
    <p:sldId id="282" r:id="rId28"/>
    <p:sldId id="283" r:id="rId29"/>
    <p:sldId id="285" r:id="rId30"/>
    <p:sldId id="287" r:id="rId31"/>
    <p:sldId id="288" r:id="rId32"/>
    <p:sldId id="299" r:id="rId33"/>
    <p:sldId id="292" r:id="rId34"/>
    <p:sldId id="293" r:id="rId35"/>
    <p:sldId id="294" r:id="rId36"/>
    <p:sldId id="295" r:id="rId37"/>
    <p:sldId id="296" r:id="rId38"/>
    <p:sldId id="297" r:id="rId39"/>
    <p:sldId id="289" r:id="rId40"/>
    <p:sldId id="290" r:id="rId41"/>
    <p:sldId id="291"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FFFF"/>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E03CE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7CE84F3-28C3-443E-9E96-99CF82512B78}" styleName="Estilo oscuro 1 - Énfasis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114" y="-11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Office_Excel1.xlsx"/></Relationships>
</file>

<file path=ppt/charts/chart1.xml><?xml version="1.0" encoding="utf-8"?>
<c:chartSpace xmlns:c="http://schemas.openxmlformats.org/drawingml/2006/chart" xmlns:a="http://schemas.openxmlformats.org/drawingml/2006/main" xmlns:r="http://schemas.openxmlformats.org/officeDocument/2006/relationships">
  <c:lang val="es-ES"/>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s-ES"/>
              <a:t>Formulario</a:t>
            </a:r>
          </a:p>
        </c:rich>
      </c:tx>
      <c:spPr>
        <a:noFill/>
        <a:ln>
          <a:noFill/>
        </a:ln>
        <a:effectLst/>
      </c:spPr>
    </c:title>
    <c:plotArea>
      <c:layout/>
      <c:barChart>
        <c:barDir val="col"/>
        <c:grouping val="clustered"/>
        <c:ser>
          <c:idx val="0"/>
          <c:order val="0"/>
          <c:tx>
            <c:strRef>
              <c:f>Hoja1!$B$1</c:f>
              <c:strCache>
                <c:ptCount val="1"/>
                <c:pt idx="0">
                  <c:v>Respuesta 1</c:v>
                </c:pt>
              </c:strCache>
            </c:strRef>
          </c:tx>
          <c:spPr>
            <a:gradFill rotWithShape="1">
              <a:gsLst>
                <a:gs pos="0">
                  <a:schemeClr val="accent1">
                    <a:tint val="98000"/>
                    <a:hueMod val="94000"/>
                    <a:satMod val="130000"/>
                    <a:lumMod val="128000"/>
                  </a:schemeClr>
                </a:gs>
                <a:gs pos="100000">
                  <a:schemeClr val="accent1">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cat>
            <c:strRef>
              <c:f>Hoja1!$A$2:$A$12</c:f>
              <c:strCache>
                <c:ptCount val="11"/>
                <c:pt idx="0">
                  <c:v>Pregunta 1</c:v>
                </c:pt>
                <c:pt idx="1">
                  <c:v>Pregunta 2</c:v>
                </c:pt>
                <c:pt idx="2">
                  <c:v>Pregunta 3</c:v>
                </c:pt>
                <c:pt idx="3">
                  <c:v>Pregunta 4</c:v>
                </c:pt>
                <c:pt idx="4">
                  <c:v>Pregunta 5</c:v>
                </c:pt>
                <c:pt idx="5">
                  <c:v>Pregunta 6</c:v>
                </c:pt>
                <c:pt idx="6">
                  <c:v>Pregunta 7</c:v>
                </c:pt>
                <c:pt idx="7">
                  <c:v>Pregunta 8</c:v>
                </c:pt>
                <c:pt idx="8">
                  <c:v>Pregunta 9</c:v>
                </c:pt>
                <c:pt idx="9">
                  <c:v>Pregunta 10</c:v>
                </c:pt>
                <c:pt idx="10">
                  <c:v>Pregunta 11</c:v>
                </c:pt>
              </c:strCache>
            </c:strRef>
          </c:cat>
          <c:val>
            <c:numRef>
              <c:f>Hoja1!$B$2:$B$12</c:f>
              <c:numCache>
                <c:formatCode>0%</c:formatCode>
                <c:ptCount val="11"/>
                <c:pt idx="0">
                  <c:v>0.75000000000000189</c:v>
                </c:pt>
                <c:pt idx="1">
                  <c:v>0.60000000000000064</c:v>
                </c:pt>
                <c:pt idx="2">
                  <c:v>0.60000000000000064</c:v>
                </c:pt>
                <c:pt idx="3">
                  <c:v>0.9</c:v>
                </c:pt>
                <c:pt idx="4">
                  <c:v>0.9</c:v>
                </c:pt>
                <c:pt idx="5">
                  <c:v>0.85000000000000064</c:v>
                </c:pt>
                <c:pt idx="6">
                  <c:v>0.5</c:v>
                </c:pt>
                <c:pt idx="7">
                  <c:v>0.45</c:v>
                </c:pt>
                <c:pt idx="8">
                  <c:v>1</c:v>
                </c:pt>
                <c:pt idx="9">
                  <c:v>0.60000000000000064</c:v>
                </c:pt>
                <c:pt idx="10">
                  <c:v>0.85000000000000064</c:v>
                </c:pt>
              </c:numCache>
            </c:numRef>
          </c:val>
        </c:ser>
        <c:ser>
          <c:idx val="1"/>
          <c:order val="1"/>
          <c:tx>
            <c:strRef>
              <c:f>Hoja1!$C$1</c:f>
              <c:strCache>
                <c:ptCount val="1"/>
                <c:pt idx="0">
                  <c:v>Respuesta 2</c:v>
                </c:pt>
              </c:strCache>
            </c:strRef>
          </c:tx>
          <c:spPr>
            <a:gradFill rotWithShape="1">
              <a:gsLst>
                <a:gs pos="0">
                  <a:schemeClr val="accent2">
                    <a:tint val="98000"/>
                    <a:hueMod val="94000"/>
                    <a:satMod val="130000"/>
                    <a:lumMod val="128000"/>
                  </a:schemeClr>
                </a:gs>
                <a:gs pos="100000">
                  <a:schemeClr val="accent2">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cat>
            <c:strRef>
              <c:f>Hoja1!$A$2:$A$12</c:f>
              <c:strCache>
                <c:ptCount val="11"/>
                <c:pt idx="0">
                  <c:v>Pregunta 1</c:v>
                </c:pt>
                <c:pt idx="1">
                  <c:v>Pregunta 2</c:v>
                </c:pt>
                <c:pt idx="2">
                  <c:v>Pregunta 3</c:v>
                </c:pt>
                <c:pt idx="3">
                  <c:v>Pregunta 4</c:v>
                </c:pt>
                <c:pt idx="4">
                  <c:v>Pregunta 5</c:v>
                </c:pt>
                <c:pt idx="5">
                  <c:v>Pregunta 6</c:v>
                </c:pt>
                <c:pt idx="6">
                  <c:v>Pregunta 7</c:v>
                </c:pt>
                <c:pt idx="7">
                  <c:v>Pregunta 8</c:v>
                </c:pt>
                <c:pt idx="8">
                  <c:v>Pregunta 9</c:v>
                </c:pt>
                <c:pt idx="9">
                  <c:v>Pregunta 10</c:v>
                </c:pt>
                <c:pt idx="10">
                  <c:v>Pregunta 11</c:v>
                </c:pt>
              </c:strCache>
            </c:strRef>
          </c:cat>
          <c:val>
            <c:numRef>
              <c:f>Hoja1!$C$2:$C$12</c:f>
              <c:numCache>
                <c:formatCode>0%</c:formatCode>
                <c:ptCount val="11"/>
                <c:pt idx="0">
                  <c:v>0.25</c:v>
                </c:pt>
                <c:pt idx="1">
                  <c:v>0.25</c:v>
                </c:pt>
                <c:pt idx="2">
                  <c:v>0.4</c:v>
                </c:pt>
                <c:pt idx="3">
                  <c:v>0.1</c:v>
                </c:pt>
                <c:pt idx="4">
                  <c:v>0.1</c:v>
                </c:pt>
                <c:pt idx="5">
                  <c:v>0.15000000000000024</c:v>
                </c:pt>
                <c:pt idx="6">
                  <c:v>0.15000000000000024</c:v>
                </c:pt>
                <c:pt idx="7">
                  <c:v>0.65000000000000213</c:v>
                </c:pt>
                <c:pt idx="8">
                  <c:v>0</c:v>
                </c:pt>
                <c:pt idx="9">
                  <c:v>0.4</c:v>
                </c:pt>
                <c:pt idx="10">
                  <c:v>0.15000000000000024</c:v>
                </c:pt>
              </c:numCache>
            </c:numRef>
          </c:val>
        </c:ser>
        <c:ser>
          <c:idx val="2"/>
          <c:order val="2"/>
          <c:tx>
            <c:strRef>
              <c:f>Hoja1!$D$1</c:f>
              <c:strCache>
                <c:ptCount val="1"/>
                <c:pt idx="0">
                  <c:v>Respuesta 3</c:v>
                </c:pt>
              </c:strCache>
            </c:strRef>
          </c:tx>
          <c:spPr>
            <a:gradFill rotWithShape="1">
              <a:gsLst>
                <a:gs pos="0">
                  <a:schemeClr val="accent3">
                    <a:tint val="98000"/>
                    <a:hueMod val="94000"/>
                    <a:satMod val="130000"/>
                    <a:lumMod val="128000"/>
                  </a:schemeClr>
                </a:gs>
                <a:gs pos="100000">
                  <a:schemeClr val="accent3">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cat>
            <c:strRef>
              <c:f>Hoja1!$A$2:$A$12</c:f>
              <c:strCache>
                <c:ptCount val="11"/>
                <c:pt idx="0">
                  <c:v>Pregunta 1</c:v>
                </c:pt>
                <c:pt idx="1">
                  <c:v>Pregunta 2</c:v>
                </c:pt>
                <c:pt idx="2">
                  <c:v>Pregunta 3</c:v>
                </c:pt>
                <c:pt idx="3">
                  <c:v>Pregunta 4</c:v>
                </c:pt>
                <c:pt idx="4">
                  <c:v>Pregunta 5</c:v>
                </c:pt>
                <c:pt idx="5">
                  <c:v>Pregunta 6</c:v>
                </c:pt>
                <c:pt idx="6">
                  <c:v>Pregunta 7</c:v>
                </c:pt>
                <c:pt idx="7">
                  <c:v>Pregunta 8</c:v>
                </c:pt>
                <c:pt idx="8">
                  <c:v>Pregunta 9</c:v>
                </c:pt>
                <c:pt idx="9">
                  <c:v>Pregunta 10</c:v>
                </c:pt>
                <c:pt idx="10">
                  <c:v>Pregunta 11</c:v>
                </c:pt>
              </c:strCache>
            </c:strRef>
          </c:cat>
          <c:val>
            <c:numRef>
              <c:f>Hoja1!$D$2:$D$12</c:f>
              <c:numCache>
                <c:formatCode>0%</c:formatCode>
                <c:ptCount val="11"/>
                <c:pt idx="0">
                  <c:v>0</c:v>
                </c:pt>
                <c:pt idx="1">
                  <c:v>0.15000000000000024</c:v>
                </c:pt>
                <c:pt idx="2">
                  <c:v>0</c:v>
                </c:pt>
                <c:pt idx="3">
                  <c:v>0</c:v>
                </c:pt>
                <c:pt idx="4">
                  <c:v>0</c:v>
                </c:pt>
                <c:pt idx="5">
                  <c:v>0</c:v>
                </c:pt>
                <c:pt idx="6">
                  <c:v>0.1</c:v>
                </c:pt>
                <c:pt idx="7">
                  <c:v>0</c:v>
                </c:pt>
                <c:pt idx="8">
                  <c:v>0</c:v>
                </c:pt>
                <c:pt idx="9">
                  <c:v>0</c:v>
                </c:pt>
                <c:pt idx="10">
                  <c:v>0</c:v>
                </c:pt>
              </c:numCache>
            </c:numRef>
          </c:val>
        </c:ser>
        <c:ser>
          <c:idx val="3"/>
          <c:order val="3"/>
          <c:tx>
            <c:strRef>
              <c:f>Hoja1!$E$1</c:f>
              <c:strCache>
                <c:ptCount val="1"/>
                <c:pt idx="0">
                  <c:v>Respuesta 4</c:v>
                </c:pt>
              </c:strCache>
            </c:strRef>
          </c:tx>
          <c:spPr>
            <a:gradFill rotWithShape="1">
              <a:gsLst>
                <a:gs pos="0">
                  <a:schemeClr val="accent4">
                    <a:tint val="98000"/>
                    <a:hueMod val="94000"/>
                    <a:satMod val="130000"/>
                    <a:lumMod val="128000"/>
                  </a:schemeClr>
                </a:gs>
                <a:gs pos="100000">
                  <a:schemeClr val="accent4">
                    <a:shade val="94000"/>
                    <a:lumMod val="88000"/>
                  </a:schemeClr>
                </a:gs>
              </a:gsLst>
              <a:lin ang="5400000" scaled="0"/>
            </a:gradFill>
            <a:ln>
              <a:noFill/>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c:spPr>
          <c:cat>
            <c:strRef>
              <c:f>Hoja1!$A$2:$A$12</c:f>
              <c:strCache>
                <c:ptCount val="11"/>
                <c:pt idx="0">
                  <c:v>Pregunta 1</c:v>
                </c:pt>
                <c:pt idx="1">
                  <c:v>Pregunta 2</c:v>
                </c:pt>
                <c:pt idx="2">
                  <c:v>Pregunta 3</c:v>
                </c:pt>
                <c:pt idx="3">
                  <c:v>Pregunta 4</c:v>
                </c:pt>
                <c:pt idx="4">
                  <c:v>Pregunta 5</c:v>
                </c:pt>
                <c:pt idx="5">
                  <c:v>Pregunta 6</c:v>
                </c:pt>
                <c:pt idx="6">
                  <c:v>Pregunta 7</c:v>
                </c:pt>
                <c:pt idx="7">
                  <c:v>Pregunta 8</c:v>
                </c:pt>
                <c:pt idx="8">
                  <c:v>Pregunta 9</c:v>
                </c:pt>
                <c:pt idx="9">
                  <c:v>Pregunta 10</c:v>
                </c:pt>
                <c:pt idx="10">
                  <c:v>Pregunta 11</c:v>
                </c:pt>
              </c:strCache>
            </c:strRef>
          </c:cat>
          <c:val>
            <c:numRef>
              <c:f>Hoja1!$E$2:$E$12</c:f>
              <c:numCache>
                <c:formatCode>0%</c:formatCode>
                <c:ptCount val="11"/>
                <c:pt idx="0">
                  <c:v>0</c:v>
                </c:pt>
                <c:pt idx="1">
                  <c:v>0</c:v>
                </c:pt>
                <c:pt idx="2">
                  <c:v>0</c:v>
                </c:pt>
                <c:pt idx="3">
                  <c:v>0</c:v>
                </c:pt>
                <c:pt idx="4">
                  <c:v>0</c:v>
                </c:pt>
                <c:pt idx="5">
                  <c:v>0</c:v>
                </c:pt>
                <c:pt idx="6">
                  <c:v>0.25</c:v>
                </c:pt>
                <c:pt idx="7">
                  <c:v>0</c:v>
                </c:pt>
                <c:pt idx="8">
                  <c:v>0</c:v>
                </c:pt>
                <c:pt idx="9">
                  <c:v>0</c:v>
                </c:pt>
                <c:pt idx="10">
                  <c:v>0</c:v>
                </c:pt>
              </c:numCache>
            </c:numRef>
          </c:val>
        </c:ser>
        <c:gapWidth val="100"/>
        <c:overlap val="-24"/>
        <c:axId val="122891648"/>
        <c:axId val="122918016"/>
      </c:barChart>
      <c:catAx>
        <c:axId val="122891648"/>
        <c:scaling>
          <c:orientation val="minMax"/>
        </c:scaling>
        <c:axPos val="b"/>
        <c:numFmt formatCode="General" sourceLinked="1"/>
        <c:maj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22918016"/>
        <c:crosses val="autoZero"/>
        <c:auto val="1"/>
        <c:lblAlgn val="ctr"/>
        <c:lblOffset val="100"/>
      </c:catAx>
      <c:valAx>
        <c:axId val="122918016"/>
        <c:scaling>
          <c:orientation val="minMax"/>
        </c:scaling>
        <c:axPos val="l"/>
        <c:majorGridlines>
          <c:spPr>
            <a:ln w="9525" cap="flat" cmpd="sng" algn="ctr">
              <a:solidFill>
                <a:schemeClr val="lt1">
                  <a:lumMod val="95000"/>
                  <a:alpha val="10000"/>
                </a:schemeClr>
              </a:solidFill>
              <a:round/>
            </a:ln>
            <a:effectLst/>
          </c:spPr>
        </c:majorGridlines>
        <c:numFmt formatCode="0%"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22891648"/>
        <c:crosses val="autoZero"/>
        <c:crossBetween val="between"/>
      </c:valAx>
      <c:spPr>
        <a:noFill/>
        <a:ln>
          <a:noFill/>
        </a:ln>
        <a:effectLst/>
      </c:spPr>
    </c:plotArea>
    <c:legend>
      <c:legendPos val="b"/>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legend>
    <c:plotVisOnly val="1"/>
    <c:dispBlanksAs val="gap"/>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1"/>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57A13A-26F7-44CE-B7E1-B2C382EB85A9}" type="doc">
      <dgm:prSet loTypeId="urn:microsoft.com/office/officeart/2005/8/layout/orgChart1" loCatId="hierarchy" qsTypeId="urn:microsoft.com/office/officeart/2005/8/quickstyle/simple3" qsCatId="simple" csTypeId="urn:microsoft.com/office/officeart/2005/8/colors/colorful2" csCatId="colorful" phldr="1"/>
      <dgm:spPr/>
      <dgm:t>
        <a:bodyPr/>
        <a:lstStyle/>
        <a:p>
          <a:endParaRPr lang="es-ES"/>
        </a:p>
      </dgm:t>
    </dgm:pt>
    <dgm:pt modelId="{55791E60-7F26-435D-A0DF-8402DF2F5BF2}">
      <dgm:prSet phldrT="[Texto]"/>
      <dgm:spPr/>
      <dgm:t>
        <a:bodyPr/>
        <a:lstStyle/>
        <a:p>
          <a:r>
            <a:rPr lang="es-ES" b="1" dirty="0"/>
            <a:t>Cristina Núñez Gil</a:t>
          </a:r>
          <a:br>
            <a:rPr lang="es-ES" b="1" dirty="0"/>
          </a:br>
          <a:r>
            <a:rPr lang="es-ES" dirty="0"/>
            <a:t>Directora y administrativa</a:t>
          </a:r>
        </a:p>
      </dgm:t>
    </dgm:pt>
    <dgm:pt modelId="{FF6454CA-926B-442C-900F-9841C0ED7161}" type="parTrans" cxnId="{D2DE6387-B4B0-42F0-A81F-D4509094390B}">
      <dgm:prSet/>
      <dgm:spPr/>
      <dgm:t>
        <a:bodyPr/>
        <a:lstStyle/>
        <a:p>
          <a:endParaRPr lang="es-ES"/>
        </a:p>
      </dgm:t>
    </dgm:pt>
    <dgm:pt modelId="{D3D4050B-92FA-47DE-B7CF-5A9231A6CDEC}" type="sibTrans" cxnId="{D2DE6387-B4B0-42F0-A81F-D4509094390B}">
      <dgm:prSet/>
      <dgm:spPr/>
      <dgm:t>
        <a:bodyPr/>
        <a:lstStyle/>
        <a:p>
          <a:endParaRPr lang="es-ES"/>
        </a:p>
      </dgm:t>
    </dgm:pt>
    <dgm:pt modelId="{D14AD8C3-222E-445F-A003-A135A0326AAD}">
      <dgm:prSet phldrT="[Texto]"/>
      <dgm:spPr/>
      <dgm:t>
        <a:bodyPr/>
        <a:lstStyle/>
        <a:p>
          <a:r>
            <a:rPr lang="es-ES" b="1"/>
            <a:t>Maria Garcia Osorno</a:t>
          </a:r>
          <a:r>
            <a:rPr lang="es-ES"/>
            <a:t/>
          </a:r>
          <a:br>
            <a:rPr lang="es-ES"/>
          </a:br>
          <a:r>
            <a:rPr lang="es-ES"/>
            <a:t>Profesora de Kitesurf</a:t>
          </a:r>
        </a:p>
      </dgm:t>
    </dgm:pt>
    <dgm:pt modelId="{1F4F0AFB-83E4-423B-8EAC-41882FB22DDA}" type="parTrans" cxnId="{F74B3C97-14EF-4C76-814C-2F6FEAAE9EF6}">
      <dgm:prSet/>
      <dgm:spPr/>
      <dgm:t>
        <a:bodyPr/>
        <a:lstStyle/>
        <a:p>
          <a:endParaRPr lang="es-ES"/>
        </a:p>
      </dgm:t>
    </dgm:pt>
    <dgm:pt modelId="{D6595563-E3C9-4161-9F28-711FCC0E7CDB}" type="sibTrans" cxnId="{F74B3C97-14EF-4C76-814C-2F6FEAAE9EF6}">
      <dgm:prSet/>
      <dgm:spPr/>
      <dgm:t>
        <a:bodyPr/>
        <a:lstStyle/>
        <a:p>
          <a:endParaRPr lang="es-ES"/>
        </a:p>
      </dgm:t>
    </dgm:pt>
    <dgm:pt modelId="{08662F4E-B8F0-4B6A-A506-C853759EC1AB}">
      <dgm:prSet phldrT="[Texto]"/>
      <dgm:spPr/>
      <dgm:t>
        <a:bodyPr/>
        <a:lstStyle/>
        <a:p>
          <a:r>
            <a:rPr lang="es-ES" b="1"/>
            <a:t>Domingo Carrasco Bueno</a:t>
          </a:r>
          <a:r>
            <a:rPr lang="es-ES"/>
            <a:t/>
          </a:r>
          <a:br>
            <a:rPr lang="es-ES"/>
          </a:br>
          <a:r>
            <a:rPr lang="es-ES"/>
            <a:t>Programador y profesor de pesca tierra/mar</a:t>
          </a:r>
        </a:p>
      </dgm:t>
    </dgm:pt>
    <dgm:pt modelId="{49EDA9DE-824A-4C6D-8755-9C1CBF11E141}" type="parTrans" cxnId="{662BFFC3-BA22-4D9D-ADD8-3C6BFDC8B84C}">
      <dgm:prSet/>
      <dgm:spPr/>
      <dgm:t>
        <a:bodyPr/>
        <a:lstStyle/>
        <a:p>
          <a:endParaRPr lang="es-ES"/>
        </a:p>
      </dgm:t>
    </dgm:pt>
    <dgm:pt modelId="{761D37DF-4FA6-42CA-A427-655500A9C7DF}" type="sibTrans" cxnId="{662BFFC3-BA22-4D9D-ADD8-3C6BFDC8B84C}">
      <dgm:prSet/>
      <dgm:spPr/>
      <dgm:t>
        <a:bodyPr/>
        <a:lstStyle/>
        <a:p>
          <a:endParaRPr lang="es-ES"/>
        </a:p>
      </dgm:t>
    </dgm:pt>
    <dgm:pt modelId="{2A0DC376-2E63-4612-BB0A-376CF76009F5}">
      <dgm:prSet phldrT="[Texto]"/>
      <dgm:spPr/>
      <dgm:t>
        <a:bodyPr/>
        <a:lstStyle/>
        <a:p>
          <a:r>
            <a:rPr lang="es-ES" b="1"/>
            <a:t>Antonio Nuñez Gil</a:t>
          </a:r>
          <a:r>
            <a:rPr lang="es-ES"/>
            <a:t/>
          </a:r>
          <a:br>
            <a:rPr lang="es-ES"/>
          </a:br>
          <a:r>
            <a:rPr lang="es-ES"/>
            <a:t>Profesor de Esqui acuatico</a:t>
          </a:r>
        </a:p>
      </dgm:t>
    </dgm:pt>
    <dgm:pt modelId="{5AD0E9EB-396F-4767-B87D-89DD899595F3}" type="parTrans" cxnId="{EF81593C-A763-42EC-AC23-55A2FA107B7D}">
      <dgm:prSet/>
      <dgm:spPr/>
      <dgm:t>
        <a:bodyPr/>
        <a:lstStyle/>
        <a:p>
          <a:endParaRPr lang="es-ES"/>
        </a:p>
      </dgm:t>
    </dgm:pt>
    <dgm:pt modelId="{E9701BA7-2920-4E38-8DA8-4EA8084555E7}" type="sibTrans" cxnId="{EF81593C-A763-42EC-AC23-55A2FA107B7D}">
      <dgm:prSet/>
      <dgm:spPr/>
      <dgm:t>
        <a:bodyPr/>
        <a:lstStyle/>
        <a:p>
          <a:endParaRPr lang="es-ES"/>
        </a:p>
      </dgm:t>
    </dgm:pt>
    <dgm:pt modelId="{6B53B012-BDEB-4D14-B858-6C8241B6D16F}">
      <dgm:prSet phldrT="[Texto]"/>
      <dgm:spPr/>
      <dgm:t>
        <a:bodyPr/>
        <a:lstStyle/>
        <a:p>
          <a:r>
            <a:rPr lang="es-ES" b="1"/>
            <a:t>Cristian Nuñez Padilla</a:t>
          </a:r>
          <a:r>
            <a:rPr lang="es-ES"/>
            <a:t/>
          </a:r>
          <a:br>
            <a:rPr lang="es-ES"/>
          </a:br>
          <a:r>
            <a:rPr lang="es-ES"/>
            <a:t>Profesor de Pesca Submarina</a:t>
          </a:r>
        </a:p>
      </dgm:t>
    </dgm:pt>
    <dgm:pt modelId="{6C862661-D0A4-431C-A4F9-0727EEC6D9F0}" type="parTrans" cxnId="{618ACAD5-BA13-4D88-9A45-DA8649C04E9E}">
      <dgm:prSet/>
      <dgm:spPr/>
      <dgm:t>
        <a:bodyPr/>
        <a:lstStyle/>
        <a:p>
          <a:endParaRPr lang="es-ES"/>
        </a:p>
      </dgm:t>
    </dgm:pt>
    <dgm:pt modelId="{81DE68B4-A23D-4F91-BB57-FCFF645093D1}" type="sibTrans" cxnId="{618ACAD5-BA13-4D88-9A45-DA8649C04E9E}">
      <dgm:prSet/>
      <dgm:spPr/>
      <dgm:t>
        <a:bodyPr/>
        <a:lstStyle/>
        <a:p>
          <a:endParaRPr lang="es-ES"/>
        </a:p>
      </dgm:t>
    </dgm:pt>
    <dgm:pt modelId="{2AD496CA-0BC1-4983-BD4E-18FABFBDE3FF}" type="pres">
      <dgm:prSet presAssocID="{A857A13A-26F7-44CE-B7E1-B2C382EB85A9}" presName="hierChild1" presStyleCnt="0">
        <dgm:presLayoutVars>
          <dgm:orgChart val="1"/>
          <dgm:chPref val="1"/>
          <dgm:dir/>
          <dgm:animOne val="branch"/>
          <dgm:animLvl val="lvl"/>
          <dgm:resizeHandles/>
        </dgm:presLayoutVars>
      </dgm:prSet>
      <dgm:spPr/>
      <dgm:t>
        <a:bodyPr/>
        <a:lstStyle/>
        <a:p>
          <a:endParaRPr lang="es-ES"/>
        </a:p>
      </dgm:t>
    </dgm:pt>
    <dgm:pt modelId="{E1A5DCB2-39F1-40AB-BEC6-71A2C44001D5}" type="pres">
      <dgm:prSet presAssocID="{55791E60-7F26-435D-A0DF-8402DF2F5BF2}" presName="hierRoot1" presStyleCnt="0">
        <dgm:presLayoutVars>
          <dgm:hierBranch val="init"/>
        </dgm:presLayoutVars>
      </dgm:prSet>
      <dgm:spPr/>
    </dgm:pt>
    <dgm:pt modelId="{5242FD69-C203-43A3-862B-5846AC52C962}" type="pres">
      <dgm:prSet presAssocID="{55791E60-7F26-435D-A0DF-8402DF2F5BF2}" presName="rootComposite1" presStyleCnt="0"/>
      <dgm:spPr/>
    </dgm:pt>
    <dgm:pt modelId="{836AC933-0EBF-4F65-BDD2-E8D3675A5B9D}" type="pres">
      <dgm:prSet presAssocID="{55791E60-7F26-435D-A0DF-8402DF2F5BF2}" presName="rootText1" presStyleLbl="node0" presStyleIdx="0" presStyleCnt="1">
        <dgm:presLayoutVars>
          <dgm:chPref val="3"/>
        </dgm:presLayoutVars>
      </dgm:prSet>
      <dgm:spPr/>
      <dgm:t>
        <a:bodyPr/>
        <a:lstStyle/>
        <a:p>
          <a:endParaRPr lang="es-ES"/>
        </a:p>
      </dgm:t>
    </dgm:pt>
    <dgm:pt modelId="{1FE6CFC7-BB1D-4B0F-A714-4434F87DA559}" type="pres">
      <dgm:prSet presAssocID="{55791E60-7F26-435D-A0DF-8402DF2F5BF2}" presName="rootConnector1" presStyleLbl="node1" presStyleIdx="0" presStyleCnt="0"/>
      <dgm:spPr/>
      <dgm:t>
        <a:bodyPr/>
        <a:lstStyle/>
        <a:p>
          <a:endParaRPr lang="es-ES"/>
        </a:p>
      </dgm:t>
    </dgm:pt>
    <dgm:pt modelId="{8004F891-7751-4802-9540-936012D8436F}" type="pres">
      <dgm:prSet presAssocID="{55791E60-7F26-435D-A0DF-8402DF2F5BF2}" presName="hierChild2" presStyleCnt="0"/>
      <dgm:spPr/>
    </dgm:pt>
    <dgm:pt modelId="{2CEF31A2-8259-453C-9B87-F929BA22C1E3}" type="pres">
      <dgm:prSet presAssocID="{1F4F0AFB-83E4-423B-8EAC-41882FB22DDA}" presName="Name37" presStyleLbl="parChTrans1D2" presStyleIdx="0" presStyleCnt="4"/>
      <dgm:spPr/>
      <dgm:t>
        <a:bodyPr/>
        <a:lstStyle/>
        <a:p>
          <a:endParaRPr lang="es-ES"/>
        </a:p>
      </dgm:t>
    </dgm:pt>
    <dgm:pt modelId="{EC6F1DDD-78C6-4579-8F41-AF001A67B93A}" type="pres">
      <dgm:prSet presAssocID="{D14AD8C3-222E-445F-A003-A135A0326AAD}" presName="hierRoot2" presStyleCnt="0">
        <dgm:presLayoutVars>
          <dgm:hierBranch val="init"/>
        </dgm:presLayoutVars>
      </dgm:prSet>
      <dgm:spPr/>
    </dgm:pt>
    <dgm:pt modelId="{AC33F52A-09AF-48EF-B174-651F77AB9A01}" type="pres">
      <dgm:prSet presAssocID="{D14AD8C3-222E-445F-A003-A135A0326AAD}" presName="rootComposite" presStyleCnt="0"/>
      <dgm:spPr/>
    </dgm:pt>
    <dgm:pt modelId="{9C3488FD-4967-4839-9486-AE58A7ADA697}" type="pres">
      <dgm:prSet presAssocID="{D14AD8C3-222E-445F-A003-A135A0326AAD}" presName="rootText" presStyleLbl="node2" presStyleIdx="0" presStyleCnt="4">
        <dgm:presLayoutVars>
          <dgm:chPref val="3"/>
        </dgm:presLayoutVars>
      </dgm:prSet>
      <dgm:spPr/>
      <dgm:t>
        <a:bodyPr/>
        <a:lstStyle/>
        <a:p>
          <a:endParaRPr lang="es-ES"/>
        </a:p>
      </dgm:t>
    </dgm:pt>
    <dgm:pt modelId="{AAD0AA21-0C77-46BA-AF01-B569A85877EA}" type="pres">
      <dgm:prSet presAssocID="{D14AD8C3-222E-445F-A003-A135A0326AAD}" presName="rootConnector" presStyleLbl="node2" presStyleIdx="0" presStyleCnt="4"/>
      <dgm:spPr/>
      <dgm:t>
        <a:bodyPr/>
        <a:lstStyle/>
        <a:p>
          <a:endParaRPr lang="es-ES"/>
        </a:p>
      </dgm:t>
    </dgm:pt>
    <dgm:pt modelId="{4FAEEE7F-CB8B-4360-BEEC-A3FFC5B21965}" type="pres">
      <dgm:prSet presAssocID="{D14AD8C3-222E-445F-A003-A135A0326AAD}" presName="hierChild4" presStyleCnt="0"/>
      <dgm:spPr/>
    </dgm:pt>
    <dgm:pt modelId="{1A7172DA-D5B9-4128-95E9-117607F4853B}" type="pres">
      <dgm:prSet presAssocID="{D14AD8C3-222E-445F-A003-A135A0326AAD}" presName="hierChild5" presStyleCnt="0"/>
      <dgm:spPr/>
    </dgm:pt>
    <dgm:pt modelId="{3D50E7B1-61D1-4FDE-80B3-DED50A105A90}" type="pres">
      <dgm:prSet presAssocID="{49EDA9DE-824A-4C6D-8755-9C1CBF11E141}" presName="Name37" presStyleLbl="parChTrans1D2" presStyleIdx="1" presStyleCnt="4"/>
      <dgm:spPr/>
      <dgm:t>
        <a:bodyPr/>
        <a:lstStyle/>
        <a:p>
          <a:endParaRPr lang="es-ES"/>
        </a:p>
      </dgm:t>
    </dgm:pt>
    <dgm:pt modelId="{DEBF6D95-FE2F-44A0-9C76-0265FC99BC38}" type="pres">
      <dgm:prSet presAssocID="{08662F4E-B8F0-4B6A-A506-C853759EC1AB}" presName="hierRoot2" presStyleCnt="0">
        <dgm:presLayoutVars>
          <dgm:hierBranch val="init"/>
        </dgm:presLayoutVars>
      </dgm:prSet>
      <dgm:spPr/>
    </dgm:pt>
    <dgm:pt modelId="{1459215A-7551-4DA4-A484-5F2AFCE85222}" type="pres">
      <dgm:prSet presAssocID="{08662F4E-B8F0-4B6A-A506-C853759EC1AB}" presName="rootComposite" presStyleCnt="0"/>
      <dgm:spPr/>
    </dgm:pt>
    <dgm:pt modelId="{849EEA3D-9213-4D8A-A94D-32B2E0F9F6ED}" type="pres">
      <dgm:prSet presAssocID="{08662F4E-B8F0-4B6A-A506-C853759EC1AB}" presName="rootText" presStyleLbl="node2" presStyleIdx="1" presStyleCnt="4">
        <dgm:presLayoutVars>
          <dgm:chPref val="3"/>
        </dgm:presLayoutVars>
      </dgm:prSet>
      <dgm:spPr/>
      <dgm:t>
        <a:bodyPr/>
        <a:lstStyle/>
        <a:p>
          <a:endParaRPr lang="es-ES"/>
        </a:p>
      </dgm:t>
    </dgm:pt>
    <dgm:pt modelId="{BE29C751-C6E8-4386-B42F-B49EC5E4B40C}" type="pres">
      <dgm:prSet presAssocID="{08662F4E-B8F0-4B6A-A506-C853759EC1AB}" presName="rootConnector" presStyleLbl="node2" presStyleIdx="1" presStyleCnt="4"/>
      <dgm:spPr/>
      <dgm:t>
        <a:bodyPr/>
        <a:lstStyle/>
        <a:p>
          <a:endParaRPr lang="es-ES"/>
        </a:p>
      </dgm:t>
    </dgm:pt>
    <dgm:pt modelId="{4205D7E1-AA4B-4155-B8D7-D4A8D7D02575}" type="pres">
      <dgm:prSet presAssocID="{08662F4E-B8F0-4B6A-A506-C853759EC1AB}" presName="hierChild4" presStyleCnt="0"/>
      <dgm:spPr/>
    </dgm:pt>
    <dgm:pt modelId="{C4D51805-F1BD-4D1E-8765-FFAA6C998637}" type="pres">
      <dgm:prSet presAssocID="{08662F4E-B8F0-4B6A-A506-C853759EC1AB}" presName="hierChild5" presStyleCnt="0"/>
      <dgm:spPr/>
    </dgm:pt>
    <dgm:pt modelId="{E5B2925F-A1FE-4F4A-8968-2A44AE0BE447}" type="pres">
      <dgm:prSet presAssocID="{5AD0E9EB-396F-4767-B87D-89DD899595F3}" presName="Name37" presStyleLbl="parChTrans1D2" presStyleIdx="2" presStyleCnt="4"/>
      <dgm:spPr/>
      <dgm:t>
        <a:bodyPr/>
        <a:lstStyle/>
        <a:p>
          <a:endParaRPr lang="es-ES"/>
        </a:p>
      </dgm:t>
    </dgm:pt>
    <dgm:pt modelId="{95234180-22BB-485D-97B7-998229B17D11}" type="pres">
      <dgm:prSet presAssocID="{2A0DC376-2E63-4612-BB0A-376CF76009F5}" presName="hierRoot2" presStyleCnt="0">
        <dgm:presLayoutVars>
          <dgm:hierBranch val="init"/>
        </dgm:presLayoutVars>
      </dgm:prSet>
      <dgm:spPr/>
    </dgm:pt>
    <dgm:pt modelId="{1E9D1B4B-E93C-4281-8080-735D13514615}" type="pres">
      <dgm:prSet presAssocID="{2A0DC376-2E63-4612-BB0A-376CF76009F5}" presName="rootComposite" presStyleCnt="0"/>
      <dgm:spPr/>
    </dgm:pt>
    <dgm:pt modelId="{DB1663F7-AEEA-44AE-83B6-2B84F283C8EE}" type="pres">
      <dgm:prSet presAssocID="{2A0DC376-2E63-4612-BB0A-376CF76009F5}" presName="rootText" presStyleLbl="node2" presStyleIdx="2" presStyleCnt="4">
        <dgm:presLayoutVars>
          <dgm:chPref val="3"/>
        </dgm:presLayoutVars>
      </dgm:prSet>
      <dgm:spPr/>
      <dgm:t>
        <a:bodyPr/>
        <a:lstStyle/>
        <a:p>
          <a:endParaRPr lang="es-ES"/>
        </a:p>
      </dgm:t>
    </dgm:pt>
    <dgm:pt modelId="{6E711A1A-E7ED-4F93-865A-E3FB8932BA06}" type="pres">
      <dgm:prSet presAssocID="{2A0DC376-2E63-4612-BB0A-376CF76009F5}" presName="rootConnector" presStyleLbl="node2" presStyleIdx="2" presStyleCnt="4"/>
      <dgm:spPr/>
      <dgm:t>
        <a:bodyPr/>
        <a:lstStyle/>
        <a:p>
          <a:endParaRPr lang="es-ES"/>
        </a:p>
      </dgm:t>
    </dgm:pt>
    <dgm:pt modelId="{94565B8C-455A-40C9-8FAD-5FEE26CFE856}" type="pres">
      <dgm:prSet presAssocID="{2A0DC376-2E63-4612-BB0A-376CF76009F5}" presName="hierChild4" presStyleCnt="0"/>
      <dgm:spPr/>
    </dgm:pt>
    <dgm:pt modelId="{5ABD884D-2BEA-4EF2-8CA7-A01FEA234CCA}" type="pres">
      <dgm:prSet presAssocID="{2A0DC376-2E63-4612-BB0A-376CF76009F5}" presName="hierChild5" presStyleCnt="0"/>
      <dgm:spPr/>
    </dgm:pt>
    <dgm:pt modelId="{0186472F-5AFF-4DC1-9C13-7DBC78F4219C}" type="pres">
      <dgm:prSet presAssocID="{6C862661-D0A4-431C-A4F9-0727EEC6D9F0}" presName="Name37" presStyleLbl="parChTrans1D2" presStyleIdx="3" presStyleCnt="4"/>
      <dgm:spPr/>
      <dgm:t>
        <a:bodyPr/>
        <a:lstStyle/>
        <a:p>
          <a:endParaRPr lang="es-ES"/>
        </a:p>
      </dgm:t>
    </dgm:pt>
    <dgm:pt modelId="{380B9B61-D756-459D-B380-9B39858EA602}" type="pres">
      <dgm:prSet presAssocID="{6B53B012-BDEB-4D14-B858-6C8241B6D16F}" presName="hierRoot2" presStyleCnt="0">
        <dgm:presLayoutVars>
          <dgm:hierBranch val="init"/>
        </dgm:presLayoutVars>
      </dgm:prSet>
      <dgm:spPr/>
    </dgm:pt>
    <dgm:pt modelId="{2366C207-103F-4E4A-9770-C32D6C42BD95}" type="pres">
      <dgm:prSet presAssocID="{6B53B012-BDEB-4D14-B858-6C8241B6D16F}" presName="rootComposite" presStyleCnt="0"/>
      <dgm:spPr/>
    </dgm:pt>
    <dgm:pt modelId="{BFF07FF2-8C6F-4FE4-B3F4-7BB97326E991}" type="pres">
      <dgm:prSet presAssocID="{6B53B012-BDEB-4D14-B858-6C8241B6D16F}" presName="rootText" presStyleLbl="node2" presStyleIdx="3" presStyleCnt="4" custScaleX="89677" custScaleY="99753">
        <dgm:presLayoutVars>
          <dgm:chPref val="3"/>
        </dgm:presLayoutVars>
      </dgm:prSet>
      <dgm:spPr/>
      <dgm:t>
        <a:bodyPr/>
        <a:lstStyle/>
        <a:p>
          <a:endParaRPr lang="es-ES"/>
        </a:p>
      </dgm:t>
    </dgm:pt>
    <dgm:pt modelId="{C807999D-5E8E-4E6E-952B-9B0516DECECB}" type="pres">
      <dgm:prSet presAssocID="{6B53B012-BDEB-4D14-B858-6C8241B6D16F}" presName="rootConnector" presStyleLbl="node2" presStyleIdx="3" presStyleCnt="4"/>
      <dgm:spPr/>
      <dgm:t>
        <a:bodyPr/>
        <a:lstStyle/>
        <a:p>
          <a:endParaRPr lang="es-ES"/>
        </a:p>
      </dgm:t>
    </dgm:pt>
    <dgm:pt modelId="{F50CBF5C-EA5B-42CB-A689-D02102468628}" type="pres">
      <dgm:prSet presAssocID="{6B53B012-BDEB-4D14-B858-6C8241B6D16F}" presName="hierChild4" presStyleCnt="0"/>
      <dgm:spPr/>
    </dgm:pt>
    <dgm:pt modelId="{F8D295BD-1087-4E37-834D-E760A30E7A2C}" type="pres">
      <dgm:prSet presAssocID="{6B53B012-BDEB-4D14-B858-6C8241B6D16F}" presName="hierChild5" presStyleCnt="0"/>
      <dgm:spPr/>
    </dgm:pt>
    <dgm:pt modelId="{8FEF0E3E-244E-411A-9E4B-6C9D6D14712E}" type="pres">
      <dgm:prSet presAssocID="{55791E60-7F26-435D-A0DF-8402DF2F5BF2}" presName="hierChild3" presStyleCnt="0"/>
      <dgm:spPr/>
    </dgm:pt>
  </dgm:ptLst>
  <dgm:cxnLst>
    <dgm:cxn modelId="{28669E48-8432-47B4-AC49-C10BE54EF52B}" type="presOf" srcId="{55791E60-7F26-435D-A0DF-8402DF2F5BF2}" destId="{836AC933-0EBF-4F65-BDD2-E8D3675A5B9D}" srcOrd="0" destOrd="0" presId="urn:microsoft.com/office/officeart/2005/8/layout/orgChart1"/>
    <dgm:cxn modelId="{2978F2BC-4455-49DC-A2CC-6F388769B71A}" type="presOf" srcId="{08662F4E-B8F0-4B6A-A506-C853759EC1AB}" destId="{BE29C751-C6E8-4386-B42F-B49EC5E4B40C}" srcOrd="1" destOrd="0" presId="urn:microsoft.com/office/officeart/2005/8/layout/orgChart1"/>
    <dgm:cxn modelId="{05BD6C0A-2AEF-4CDA-8E6C-FA0878A9304C}" type="presOf" srcId="{1F4F0AFB-83E4-423B-8EAC-41882FB22DDA}" destId="{2CEF31A2-8259-453C-9B87-F929BA22C1E3}" srcOrd="0" destOrd="0" presId="urn:microsoft.com/office/officeart/2005/8/layout/orgChart1"/>
    <dgm:cxn modelId="{9B3BED6E-FF84-49A4-A5C1-206B87D8E7E3}" type="presOf" srcId="{5AD0E9EB-396F-4767-B87D-89DD899595F3}" destId="{E5B2925F-A1FE-4F4A-8968-2A44AE0BE447}" srcOrd="0" destOrd="0" presId="urn:microsoft.com/office/officeart/2005/8/layout/orgChart1"/>
    <dgm:cxn modelId="{618ACAD5-BA13-4D88-9A45-DA8649C04E9E}" srcId="{55791E60-7F26-435D-A0DF-8402DF2F5BF2}" destId="{6B53B012-BDEB-4D14-B858-6C8241B6D16F}" srcOrd="3" destOrd="0" parTransId="{6C862661-D0A4-431C-A4F9-0727EEC6D9F0}" sibTransId="{81DE68B4-A23D-4F91-BB57-FCFF645093D1}"/>
    <dgm:cxn modelId="{378707F1-A1D1-4138-B0F4-C2AE9FAE634C}" type="presOf" srcId="{6B53B012-BDEB-4D14-B858-6C8241B6D16F}" destId="{BFF07FF2-8C6F-4FE4-B3F4-7BB97326E991}" srcOrd="0" destOrd="0" presId="urn:microsoft.com/office/officeart/2005/8/layout/orgChart1"/>
    <dgm:cxn modelId="{1B84C2E1-EAEE-49D2-A0DD-14F5468D1F2B}" type="presOf" srcId="{55791E60-7F26-435D-A0DF-8402DF2F5BF2}" destId="{1FE6CFC7-BB1D-4B0F-A714-4434F87DA559}" srcOrd="1" destOrd="0" presId="urn:microsoft.com/office/officeart/2005/8/layout/orgChart1"/>
    <dgm:cxn modelId="{D2DE6387-B4B0-42F0-A81F-D4509094390B}" srcId="{A857A13A-26F7-44CE-B7E1-B2C382EB85A9}" destId="{55791E60-7F26-435D-A0DF-8402DF2F5BF2}" srcOrd="0" destOrd="0" parTransId="{FF6454CA-926B-442C-900F-9841C0ED7161}" sibTransId="{D3D4050B-92FA-47DE-B7CF-5A9231A6CDEC}"/>
    <dgm:cxn modelId="{BF6F211E-F972-47BC-AAB7-C94500469448}" type="presOf" srcId="{08662F4E-B8F0-4B6A-A506-C853759EC1AB}" destId="{849EEA3D-9213-4D8A-A94D-32B2E0F9F6ED}" srcOrd="0" destOrd="0" presId="urn:microsoft.com/office/officeart/2005/8/layout/orgChart1"/>
    <dgm:cxn modelId="{EF81593C-A763-42EC-AC23-55A2FA107B7D}" srcId="{55791E60-7F26-435D-A0DF-8402DF2F5BF2}" destId="{2A0DC376-2E63-4612-BB0A-376CF76009F5}" srcOrd="2" destOrd="0" parTransId="{5AD0E9EB-396F-4767-B87D-89DD899595F3}" sibTransId="{E9701BA7-2920-4E38-8DA8-4EA8084555E7}"/>
    <dgm:cxn modelId="{96E094E1-0A25-4A32-ADE9-DA0A8291F3BE}" type="presOf" srcId="{A857A13A-26F7-44CE-B7E1-B2C382EB85A9}" destId="{2AD496CA-0BC1-4983-BD4E-18FABFBDE3FF}" srcOrd="0" destOrd="0" presId="urn:microsoft.com/office/officeart/2005/8/layout/orgChart1"/>
    <dgm:cxn modelId="{1F05650B-8B94-47BC-A27D-CF90B8BCB2AA}" type="presOf" srcId="{D14AD8C3-222E-445F-A003-A135A0326AAD}" destId="{AAD0AA21-0C77-46BA-AF01-B569A85877EA}" srcOrd="1" destOrd="0" presId="urn:microsoft.com/office/officeart/2005/8/layout/orgChart1"/>
    <dgm:cxn modelId="{336E6430-8CEC-48BC-BF50-52C74CF17F91}" type="presOf" srcId="{2A0DC376-2E63-4612-BB0A-376CF76009F5}" destId="{6E711A1A-E7ED-4F93-865A-E3FB8932BA06}" srcOrd="1" destOrd="0" presId="urn:microsoft.com/office/officeart/2005/8/layout/orgChart1"/>
    <dgm:cxn modelId="{F2AD7689-E460-415B-A709-84D7A6F71F1F}" type="presOf" srcId="{6C862661-D0A4-431C-A4F9-0727EEC6D9F0}" destId="{0186472F-5AFF-4DC1-9C13-7DBC78F4219C}" srcOrd="0" destOrd="0" presId="urn:microsoft.com/office/officeart/2005/8/layout/orgChart1"/>
    <dgm:cxn modelId="{662BFFC3-BA22-4D9D-ADD8-3C6BFDC8B84C}" srcId="{55791E60-7F26-435D-A0DF-8402DF2F5BF2}" destId="{08662F4E-B8F0-4B6A-A506-C853759EC1AB}" srcOrd="1" destOrd="0" parTransId="{49EDA9DE-824A-4C6D-8755-9C1CBF11E141}" sibTransId="{761D37DF-4FA6-42CA-A427-655500A9C7DF}"/>
    <dgm:cxn modelId="{F2F3006C-2C68-4329-BA89-179FAE308E94}" type="presOf" srcId="{49EDA9DE-824A-4C6D-8755-9C1CBF11E141}" destId="{3D50E7B1-61D1-4FDE-80B3-DED50A105A90}" srcOrd="0" destOrd="0" presId="urn:microsoft.com/office/officeart/2005/8/layout/orgChart1"/>
    <dgm:cxn modelId="{F74B3C97-14EF-4C76-814C-2F6FEAAE9EF6}" srcId="{55791E60-7F26-435D-A0DF-8402DF2F5BF2}" destId="{D14AD8C3-222E-445F-A003-A135A0326AAD}" srcOrd="0" destOrd="0" parTransId="{1F4F0AFB-83E4-423B-8EAC-41882FB22DDA}" sibTransId="{D6595563-E3C9-4161-9F28-711FCC0E7CDB}"/>
    <dgm:cxn modelId="{A5748B1C-F111-4EC6-B485-11C51124B051}" type="presOf" srcId="{6B53B012-BDEB-4D14-B858-6C8241B6D16F}" destId="{C807999D-5E8E-4E6E-952B-9B0516DECECB}" srcOrd="1" destOrd="0" presId="urn:microsoft.com/office/officeart/2005/8/layout/orgChart1"/>
    <dgm:cxn modelId="{E5E428E0-5AAA-48FB-8A9E-062839CA6DDB}" type="presOf" srcId="{2A0DC376-2E63-4612-BB0A-376CF76009F5}" destId="{DB1663F7-AEEA-44AE-83B6-2B84F283C8EE}" srcOrd="0" destOrd="0" presId="urn:microsoft.com/office/officeart/2005/8/layout/orgChart1"/>
    <dgm:cxn modelId="{00F2D78F-F8C0-4F6C-9B78-1CFEEF9FEFD8}" type="presOf" srcId="{D14AD8C3-222E-445F-A003-A135A0326AAD}" destId="{9C3488FD-4967-4839-9486-AE58A7ADA697}" srcOrd="0" destOrd="0" presId="urn:microsoft.com/office/officeart/2005/8/layout/orgChart1"/>
    <dgm:cxn modelId="{22A33896-3E62-4FA5-B61C-D72C6745CCF6}" type="presParOf" srcId="{2AD496CA-0BC1-4983-BD4E-18FABFBDE3FF}" destId="{E1A5DCB2-39F1-40AB-BEC6-71A2C44001D5}" srcOrd="0" destOrd="0" presId="urn:microsoft.com/office/officeart/2005/8/layout/orgChart1"/>
    <dgm:cxn modelId="{967A4D70-E975-404A-92C2-6D7271444C67}" type="presParOf" srcId="{E1A5DCB2-39F1-40AB-BEC6-71A2C44001D5}" destId="{5242FD69-C203-43A3-862B-5846AC52C962}" srcOrd="0" destOrd="0" presId="urn:microsoft.com/office/officeart/2005/8/layout/orgChart1"/>
    <dgm:cxn modelId="{A0D7FDBC-7140-4BBE-91A3-8D57E311CA10}" type="presParOf" srcId="{5242FD69-C203-43A3-862B-5846AC52C962}" destId="{836AC933-0EBF-4F65-BDD2-E8D3675A5B9D}" srcOrd="0" destOrd="0" presId="urn:microsoft.com/office/officeart/2005/8/layout/orgChart1"/>
    <dgm:cxn modelId="{045C8726-F805-41DF-9209-9C5A0B561534}" type="presParOf" srcId="{5242FD69-C203-43A3-862B-5846AC52C962}" destId="{1FE6CFC7-BB1D-4B0F-A714-4434F87DA559}" srcOrd="1" destOrd="0" presId="urn:microsoft.com/office/officeart/2005/8/layout/orgChart1"/>
    <dgm:cxn modelId="{F66219C6-8F47-4F9E-98CF-C2FEFAE87230}" type="presParOf" srcId="{E1A5DCB2-39F1-40AB-BEC6-71A2C44001D5}" destId="{8004F891-7751-4802-9540-936012D8436F}" srcOrd="1" destOrd="0" presId="urn:microsoft.com/office/officeart/2005/8/layout/orgChart1"/>
    <dgm:cxn modelId="{7BCA153D-3232-4A44-AE9D-45BCC9309688}" type="presParOf" srcId="{8004F891-7751-4802-9540-936012D8436F}" destId="{2CEF31A2-8259-453C-9B87-F929BA22C1E3}" srcOrd="0" destOrd="0" presId="urn:microsoft.com/office/officeart/2005/8/layout/orgChart1"/>
    <dgm:cxn modelId="{9D085E96-AC89-48F8-A912-97BB5C032052}" type="presParOf" srcId="{8004F891-7751-4802-9540-936012D8436F}" destId="{EC6F1DDD-78C6-4579-8F41-AF001A67B93A}" srcOrd="1" destOrd="0" presId="urn:microsoft.com/office/officeart/2005/8/layout/orgChart1"/>
    <dgm:cxn modelId="{700972F7-9539-4C44-BB3A-546FD05BDE4F}" type="presParOf" srcId="{EC6F1DDD-78C6-4579-8F41-AF001A67B93A}" destId="{AC33F52A-09AF-48EF-B174-651F77AB9A01}" srcOrd="0" destOrd="0" presId="urn:microsoft.com/office/officeart/2005/8/layout/orgChart1"/>
    <dgm:cxn modelId="{08BCDA8F-D72C-4428-B3AF-C03D0A10B019}" type="presParOf" srcId="{AC33F52A-09AF-48EF-B174-651F77AB9A01}" destId="{9C3488FD-4967-4839-9486-AE58A7ADA697}" srcOrd="0" destOrd="0" presId="urn:microsoft.com/office/officeart/2005/8/layout/orgChart1"/>
    <dgm:cxn modelId="{E4456B2D-C320-4F5A-8F93-4D72848ECAC5}" type="presParOf" srcId="{AC33F52A-09AF-48EF-B174-651F77AB9A01}" destId="{AAD0AA21-0C77-46BA-AF01-B569A85877EA}" srcOrd="1" destOrd="0" presId="urn:microsoft.com/office/officeart/2005/8/layout/orgChart1"/>
    <dgm:cxn modelId="{25097B2A-9B58-424D-A027-2B85D736D314}" type="presParOf" srcId="{EC6F1DDD-78C6-4579-8F41-AF001A67B93A}" destId="{4FAEEE7F-CB8B-4360-BEEC-A3FFC5B21965}" srcOrd="1" destOrd="0" presId="urn:microsoft.com/office/officeart/2005/8/layout/orgChart1"/>
    <dgm:cxn modelId="{4F265612-3392-4DA9-890C-C3A2499B4C4B}" type="presParOf" srcId="{EC6F1DDD-78C6-4579-8F41-AF001A67B93A}" destId="{1A7172DA-D5B9-4128-95E9-117607F4853B}" srcOrd="2" destOrd="0" presId="urn:microsoft.com/office/officeart/2005/8/layout/orgChart1"/>
    <dgm:cxn modelId="{9CE5D2DF-2C19-45C6-B912-EE2F10A6EA98}" type="presParOf" srcId="{8004F891-7751-4802-9540-936012D8436F}" destId="{3D50E7B1-61D1-4FDE-80B3-DED50A105A90}" srcOrd="2" destOrd="0" presId="urn:microsoft.com/office/officeart/2005/8/layout/orgChart1"/>
    <dgm:cxn modelId="{A5B1D4B3-957A-4D25-BAF8-7BF37EAADCBE}" type="presParOf" srcId="{8004F891-7751-4802-9540-936012D8436F}" destId="{DEBF6D95-FE2F-44A0-9C76-0265FC99BC38}" srcOrd="3" destOrd="0" presId="urn:microsoft.com/office/officeart/2005/8/layout/orgChart1"/>
    <dgm:cxn modelId="{7971F6CD-64F9-43A8-9A0A-FFB08E956938}" type="presParOf" srcId="{DEBF6D95-FE2F-44A0-9C76-0265FC99BC38}" destId="{1459215A-7551-4DA4-A484-5F2AFCE85222}" srcOrd="0" destOrd="0" presId="urn:microsoft.com/office/officeart/2005/8/layout/orgChart1"/>
    <dgm:cxn modelId="{BB508ABE-A207-4BDD-9A8F-9A7E1435E754}" type="presParOf" srcId="{1459215A-7551-4DA4-A484-5F2AFCE85222}" destId="{849EEA3D-9213-4D8A-A94D-32B2E0F9F6ED}" srcOrd="0" destOrd="0" presId="urn:microsoft.com/office/officeart/2005/8/layout/orgChart1"/>
    <dgm:cxn modelId="{E307D797-2F7E-47B5-B350-B377DFA3663D}" type="presParOf" srcId="{1459215A-7551-4DA4-A484-5F2AFCE85222}" destId="{BE29C751-C6E8-4386-B42F-B49EC5E4B40C}" srcOrd="1" destOrd="0" presId="urn:microsoft.com/office/officeart/2005/8/layout/orgChart1"/>
    <dgm:cxn modelId="{3BEAF444-1027-4261-9EF4-14C0A38941EC}" type="presParOf" srcId="{DEBF6D95-FE2F-44A0-9C76-0265FC99BC38}" destId="{4205D7E1-AA4B-4155-B8D7-D4A8D7D02575}" srcOrd="1" destOrd="0" presId="urn:microsoft.com/office/officeart/2005/8/layout/orgChart1"/>
    <dgm:cxn modelId="{E5767A2F-2C7B-4ECF-9667-B128F758C6AD}" type="presParOf" srcId="{DEBF6D95-FE2F-44A0-9C76-0265FC99BC38}" destId="{C4D51805-F1BD-4D1E-8765-FFAA6C998637}" srcOrd="2" destOrd="0" presId="urn:microsoft.com/office/officeart/2005/8/layout/orgChart1"/>
    <dgm:cxn modelId="{1E04C653-C5B7-41C7-995B-28FE3C5771DF}" type="presParOf" srcId="{8004F891-7751-4802-9540-936012D8436F}" destId="{E5B2925F-A1FE-4F4A-8968-2A44AE0BE447}" srcOrd="4" destOrd="0" presId="urn:microsoft.com/office/officeart/2005/8/layout/orgChart1"/>
    <dgm:cxn modelId="{6791FF3C-A505-4002-B180-AA59595A0CD1}" type="presParOf" srcId="{8004F891-7751-4802-9540-936012D8436F}" destId="{95234180-22BB-485D-97B7-998229B17D11}" srcOrd="5" destOrd="0" presId="urn:microsoft.com/office/officeart/2005/8/layout/orgChart1"/>
    <dgm:cxn modelId="{FB170494-014B-4569-924C-EDFE5443445F}" type="presParOf" srcId="{95234180-22BB-485D-97B7-998229B17D11}" destId="{1E9D1B4B-E93C-4281-8080-735D13514615}" srcOrd="0" destOrd="0" presId="urn:microsoft.com/office/officeart/2005/8/layout/orgChart1"/>
    <dgm:cxn modelId="{F298A946-037D-4D0C-96A0-EF9EEB3D4226}" type="presParOf" srcId="{1E9D1B4B-E93C-4281-8080-735D13514615}" destId="{DB1663F7-AEEA-44AE-83B6-2B84F283C8EE}" srcOrd="0" destOrd="0" presId="urn:microsoft.com/office/officeart/2005/8/layout/orgChart1"/>
    <dgm:cxn modelId="{88B95F06-3AEA-406F-81EC-4371AF4FF005}" type="presParOf" srcId="{1E9D1B4B-E93C-4281-8080-735D13514615}" destId="{6E711A1A-E7ED-4F93-865A-E3FB8932BA06}" srcOrd="1" destOrd="0" presId="urn:microsoft.com/office/officeart/2005/8/layout/orgChart1"/>
    <dgm:cxn modelId="{80704B47-C4AF-4A7B-8CED-F184D489DBF8}" type="presParOf" srcId="{95234180-22BB-485D-97B7-998229B17D11}" destId="{94565B8C-455A-40C9-8FAD-5FEE26CFE856}" srcOrd="1" destOrd="0" presId="urn:microsoft.com/office/officeart/2005/8/layout/orgChart1"/>
    <dgm:cxn modelId="{688C7FB1-F148-469A-AE1A-1884EB736BD3}" type="presParOf" srcId="{95234180-22BB-485D-97B7-998229B17D11}" destId="{5ABD884D-2BEA-4EF2-8CA7-A01FEA234CCA}" srcOrd="2" destOrd="0" presId="urn:microsoft.com/office/officeart/2005/8/layout/orgChart1"/>
    <dgm:cxn modelId="{4C854F13-002A-4A94-8C2D-6017AF554DEA}" type="presParOf" srcId="{8004F891-7751-4802-9540-936012D8436F}" destId="{0186472F-5AFF-4DC1-9C13-7DBC78F4219C}" srcOrd="6" destOrd="0" presId="urn:microsoft.com/office/officeart/2005/8/layout/orgChart1"/>
    <dgm:cxn modelId="{DFB15AA3-C298-4471-8203-F6FC5A4F668F}" type="presParOf" srcId="{8004F891-7751-4802-9540-936012D8436F}" destId="{380B9B61-D756-459D-B380-9B39858EA602}" srcOrd="7" destOrd="0" presId="urn:microsoft.com/office/officeart/2005/8/layout/orgChart1"/>
    <dgm:cxn modelId="{E9C159FE-7B69-40B5-B8B3-D2466213A55C}" type="presParOf" srcId="{380B9B61-D756-459D-B380-9B39858EA602}" destId="{2366C207-103F-4E4A-9770-C32D6C42BD95}" srcOrd="0" destOrd="0" presId="urn:microsoft.com/office/officeart/2005/8/layout/orgChart1"/>
    <dgm:cxn modelId="{4D9EE069-E8BF-49E0-9482-7C86D63752D8}" type="presParOf" srcId="{2366C207-103F-4E4A-9770-C32D6C42BD95}" destId="{BFF07FF2-8C6F-4FE4-B3F4-7BB97326E991}" srcOrd="0" destOrd="0" presId="urn:microsoft.com/office/officeart/2005/8/layout/orgChart1"/>
    <dgm:cxn modelId="{3A392C8C-3BB3-4FA8-9D4D-A21B17F86B9A}" type="presParOf" srcId="{2366C207-103F-4E4A-9770-C32D6C42BD95}" destId="{C807999D-5E8E-4E6E-952B-9B0516DECECB}" srcOrd="1" destOrd="0" presId="urn:microsoft.com/office/officeart/2005/8/layout/orgChart1"/>
    <dgm:cxn modelId="{FE8DC62B-5442-4D66-9D81-A2D13F3389C9}" type="presParOf" srcId="{380B9B61-D756-459D-B380-9B39858EA602}" destId="{F50CBF5C-EA5B-42CB-A689-D02102468628}" srcOrd="1" destOrd="0" presId="urn:microsoft.com/office/officeart/2005/8/layout/orgChart1"/>
    <dgm:cxn modelId="{7A843338-FE43-48DA-91EC-819E2211B22E}" type="presParOf" srcId="{380B9B61-D756-459D-B380-9B39858EA602}" destId="{F8D295BD-1087-4E37-834D-E760A30E7A2C}" srcOrd="2" destOrd="0" presId="urn:microsoft.com/office/officeart/2005/8/layout/orgChart1"/>
    <dgm:cxn modelId="{27ADB08A-4CCC-40E1-A6C9-337D59BE713E}" type="presParOf" srcId="{E1A5DCB2-39F1-40AB-BEC6-71A2C44001D5}" destId="{8FEF0E3E-244E-411A-9E4B-6C9D6D14712E}"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2674899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74196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 xmlns:p14="http://schemas.microsoft.com/office/powerpoint/2010/main" val="3488761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2904541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 xmlns:p14="http://schemas.microsoft.com/office/powerpoint/2010/main" val="47551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3118627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2899240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1287941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3662778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1240263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2306696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17121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2327166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4006755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3395794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3/11/2016</a:t>
            </a:fld>
            <a:endParaRPr lang="en-US" dirty="0"/>
          </a:p>
        </p:txBody>
      </p:sp>
    </p:spTree>
    <p:extLst>
      <p:ext uri="{BB962C8B-B14F-4D97-AF65-F5344CB8AC3E}">
        <p14:creationId xmlns="" xmlns:p14="http://schemas.microsoft.com/office/powerpoint/2010/main" val="122358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10000"/>
            <a:lum/>
          </a:blip>
          <a:srcRect/>
          <a:stretch>
            <a:fillRect t="-8000" b="-8000"/>
          </a:stretch>
        </a:blip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3/11/2016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‹Nº›</a:t>
            </a:fld>
            <a:endParaRPr lang="en-US" dirty="0"/>
          </a:p>
        </p:txBody>
      </p:sp>
    </p:spTree>
    <p:extLst>
      <p:ext uri="{BB962C8B-B14F-4D97-AF65-F5344CB8AC3E}">
        <p14:creationId xmlns="" xmlns:p14="http://schemas.microsoft.com/office/powerpoint/2010/main" val="313975738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01883" y="464233"/>
            <a:ext cx="9589563" cy="3530991"/>
          </a:xfrm>
        </p:spPr>
        <p:txBody>
          <a:bodyPr/>
          <a:lstStyle/>
          <a:p>
            <a:pPr algn="l"/>
            <a:r>
              <a:rPr lang="es-ES" sz="7200" dirty="0" smtClean="0">
                <a:effectLst>
                  <a:outerShdw blurRad="38100" dist="38100" dir="2700000" algn="tl">
                    <a:srgbClr val="000000">
                      <a:alpha val="43137"/>
                    </a:srgbClr>
                  </a:outerShdw>
                </a:effectLst>
                <a:latin typeface="Broadway" panose="04040905080B02020502" pitchFamily="82" charset="0"/>
              </a:rPr>
              <a:t>AquaSport Service</a:t>
            </a:r>
            <a:r>
              <a:rPr lang="es-ES" dirty="0" smtClean="0">
                <a:effectLst>
                  <a:outerShdw blurRad="38100" dist="38100" dir="2700000" algn="tl">
                    <a:srgbClr val="000000">
                      <a:alpha val="43137"/>
                    </a:srgbClr>
                  </a:outerShdw>
                </a:effectLst>
              </a:rPr>
              <a:t/>
            </a:r>
            <a:br>
              <a:rPr lang="es-ES" dirty="0" smtClean="0">
                <a:effectLst>
                  <a:outerShdw blurRad="38100" dist="38100" dir="2700000" algn="tl">
                    <a:srgbClr val="000000">
                      <a:alpha val="43137"/>
                    </a:srgbClr>
                  </a:outerShdw>
                </a:effectLst>
              </a:rPr>
            </a:br>
            <a:r>
              <a:rPr lang="es-ES" sz="3600" dirty="0" smtClean="0">
                <a:solidFill>
                  <a:schemeClr val="accent2">
                    <a:lumMod val="60000"/>
                    <a:lumOff val="40000"/>
                  </a:schemeClr>
                </a:solidFill>
                <a:effectLst>
                  <a:outerShdw blurRad="38100" dist="38100" dir="2700000" algn="tl">
                    <a:srgbClr val="000000">
                      <a:alpha val="43137"/>
                    </a:srgbClr>
                  </a:outerShdw>
                </a:effectLst>
                <a:latin typeface="Broadway" panose="04040905080B02020502" pitchFamily="82" charset="0"/>
              </a:rPr>
              <a:t>Proyecto empresarial</a:t>
            </a:r>
            <a:endParaRPr lang="es-ES" dirty="0">
              <a:solidFill>
                <a:schemeClr val="accent2">
                  <a:lumMod val="60000"/>
                  <a:lumOff val="40000"/>
                </a:schemeClr>
              </a:solidFill>
              <a:effectLst>
                <a:outerShdw blurRad="38100" dist="38100" dir="2700000" algn="tl">
                  <a:srgbClr val="000000">
                    <a:alpha val="43137"/>
                  </a:srgbClr>
                </a:outerShdw>
              </a:effectLst>
              <a:latin typeface="Broadway" panose="04040905080B02020502" pitchFamily="82" charset="0"/>
            </a:endParaRPr>
          </a:p>
        </p:txBody>
      </p:sp>
      <p:sp>
        <p:nvSpPr>
          <p:cNvPr id="3" name="Subtítulo 2"/>
          <p:cNvSpPr>
            <a:spLocks noGrp="1"/>
          </p:cNvSpPr>
          <p:nvPr>
            <p:ph type="subTitle" idx="1"/>
          </p:nvPr>
        </p:nvSpPr>
        <p:spPr>
          <a:xfrm>
            <a:off x="9566030" y="6006905"/>
            <a:ext cx="2250832" cy="673862"/>
          </a:xfrm>
        </p:spPr>
        <p:txBody>
          <a:bodyPr>
            <a:noAutofit/>
          </a:bodyPr>
          <a:lstStyle/>
          <a:p>
            <a:r>
              <a:rPr lang="es-ES" sz="2400" dirty="0" smtClean="0">
                <a:solidFill>
                  <a:schemeClr val="bg1"/>
                </a:solidFill>
              </a:rPr>
              <a:t>Cristina Núñez Gil</a:t>
            </a:r>
            <a:endParaRPr lang="es-ES" sz="2400" dirty="0">
              <a:solidFill>
                <a:schemeClr val="bg1"/>
              </a:solidFill>
            </a:endParaRPr>
          </a:p>
        </p:txBody>
      </p:sp>
    </p:spTree>
    <p:extLst>
      <p:ext uri="{BB962C8B-B14F-4D97-AF65-F5344CB8AC3E}">
        <p14:creationId xmlns="" xmlns:p14="http://schemas.microsoft.com/office/powerpoint/2010/main" val="10222925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Perfil de los socios</a:t>
            </a:r>
            <a:endParaRPr lang="es-ES" dirty="0"/>
          </a:p>
        </p:txBody>
      </p:sp>
      <p:graphicFrame>
        <p:nvGraphicFramePr>
          <p:cNvPr id="5" name="Tabla 4"/>
          <p:cNvGraphicFramePr>
            <a:graphicFrameLocks noGrp="1"/>
          </p:cNvGraphicFramePr>
          <p:nvPr>
            <p:extLst>
              <p:ext uri="{D42A27DB-BD31-4B8C-83A1-F6EECF244321}">
                <p14:modId xmlns="" xmlns:p14="http://schemas.microsoft.com/office/powerpoint/2010/main" val="71338858"/>
              </p:ext>
            </p:extLst>
          </p:nvPr>
        </p:nvGraphicFramePr>
        <p:xfrm>
          <a:off x="517428" y="2799472"/>
          <a:ext cx="6052185" cy="3555514"/>
        </p:xfrm>
        <a:graphic>
          <a:graphicData uri="http://schemas.openxmlformats.org/drawingml/2006/table">
            <a:tbl>
              <a:tblPr firstRow="1" firstCol="1" bandRow="1">
                <a:tableStyleId>{21E4AEA4-8DFA-4A89-87EB-49C32662AFE0}</a:tableStyleId>
              </a:tblPr>
              <a:tblGrid>
                <a:gridCol w="2060575"/>
                <a:gridCol w="3991610"/>
              </a:tblGrid>
              <a:tr h="866142">
                <a:tc>
                  <a:txBody>
                    <a:bodyPr/>
                    <a:lstStyle/>
                    <a:p>
                      <a:pPr>
                        <a:spcAft>
                          <a:spcPts val="0"/>
                        </a:spcAft>
                        <a:tabLst>
                          <a:tab pos="2700020" algn="ctr"/>
                          <a:tab pos="5400040" algn="r"/>
                        </a:tabLst>
                      </a:pPr>
                      <a:r>
                        <a:rPr lang="es-ES" sz="1200" dirty="0">
                          <a:effectLst/>
                        </a:rPr>
                        <a:t> </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dirty="0">
                          <a:effectLst/>
                        </a:rPr>
                        <a:t> </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375030">
                <a:tc>
                  <a:txBody>
                    <a:bodyPr/>
                    <a:lstStyle/>
                    <a:p>
                      <a:pPr>
                        <a:spcAft>
                          <a:spcPts val="0"/>
                        </a:spcAft>
                        <a:tabLst>
                          <a:tab pos="2700020" algn="ctr"/>
                          <a:tab pos="5400040" algn="r"/>
                        </a:tabLst>
                      </a:pPr>
                      <a:r>
                        <a:rPr lang="es-ES" sz="1200">
                          <a:effectLst/>
                        </a:rPr>
                        <a:t>Nombre y apellidos</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dirty="0">
                          <a:effectLst/>
                        </a:rPr>
                        <a:t> Domingo Carrasco bueno</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288985">
                <a:tc>
                  <a:txBody>
                    <a:bodyPr/>
                    <a:lstStyle/>
                    <a:p>
                      <a:pPr>
                        <a:spcAft>
                          <a:spcPts val="0"/>
                        </a:spcAft>
                        <a:tabLst>
                          <a:tab pos="2700020" algn="ctr"/>
                          <a:tab pos="5400040" algn="r"/>
                        </a:tabLst>
                      </a:pPr>
                      <a:r>
                        <a:rPr lang="es-ES" sz="1200">
                          <a:effectLst/>
                        </a:rPr>
                        <a:t>DNI</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a:effectLst/>
                        </a:rPr>
                        <a:t>48930964M</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303596">
                <a:tc>
                  <a:txBody>
                    <a:bodyPr/>
                    <a:lstStyle/>
                    <a:p>
                      <a:pPr>
                        <a:spcAft>
                          <a:spcPts val="0"/>
                        </a:spcAft>
                        <a:tabLst>
                          <a:tab pos="2700020" algn="ctr"/>
                          <a:tab pos="5400040" algn="r"/>
                        </a:tabLst>
                      </a:pPr>
                      <a:r>
                        <a:rPr lang="es-ES" sz="1200">
                          <a:effectLst/>
                        </a:rPr>
                        <a:t>Dirección</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a:effectLst/>
                        </a:rPr>
                        <a:t>C// Coquina, 6</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810973">
                <a:tc>
                  <a:txBody>
                    <a:bodyPr/>
                    <a:lstStyle/>
                    <a:p>
                      <a:pPr>
                        <a:spcAft>
                          <a:spcPts val="0"/>
                        </a:spcAft>
                        <a:tabLst>
                          <a:tab pos="2700020" algn="ctr"/>
                          <a:tab pos="5400040" algn="r"/>
                        </a:tabLst>
                      </a:pPr>
                      <a:r>
                        <a:rPr lang="es-ES" sz="1200">
                          <a:effectLst/>
                        </a:rPr>
                        <a:t>Formacion</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a:effectLst/>
                        </a:rPr>
                        <a:t>-E.S.O</a:t>
                      </a:r>
                      <a:endParaRPr lang="es-ES" sz="1000">
                        <a:effectLst/>
                      </a:endParaRPr>
                    </a:p>
                    <a:p>
                      <a:pPr>
                        <a:spcAft>
                          <a:spcPts val="0"/>
                        </a:spcAft>
                        <a:tabLst>
                          <a:tab pos="2700020" algn="ctr"/>
                          <a:tab pos="5400040" algn="r"/>
                        </a:tabLst>
                      </a:pPr>
                      <a:r>
                        <a:rPr lang="es-ES" sz="1200">
                          <a:effectLst/>
                        </a:rPr>
                        <a:t>-Bachillerato de humanidades y ciencias sociales</a:t>
                      </a:r>
                      <a:endParaRPr lang="es-ES" sz="1000">
                        <a:effectLst/>
                      </a:endParaRPr>
                    </a:p>
                    <a:p>
                      <a:pPr>
                        <a:spcAft>
                          <a:spcPts val="0"/>
                        </a:spcAft>
                        <a:tabLst>
                          <a:tab pos="2700020" algn="ctr"/>
                          <a:tab pos="5400040" algn="r"/>
                        </a:tabLst>
                      </a:pPr>
                      <a:r>
                        <a:rPr lang="es-ES" sz="1200">
                          <a:effectLst/>
                        </a:rPr>
                        <a:t>-FP Superior Programación Web</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303596">
                <a:tc>
                  <a:txBody>
                    <a:bodyPr/>
                    <a:lstStyle/>
                    <a:p>
                      <a:pPr>
                        <a:spcAft>
                          <a:spcPts val="0"/>
                        </a:spcAft>
                        <a:tabLst>
                          <a:tab pos="2700020" algn="ctr"/>
                          <a:tab pos="5400040" algn="r"/>
                        </a:tabLst>
                      </a:pPr>
                      <a:r>
                        <a:rPr lang="es-ES" sz="1200">
                          <a:effectLst/>
                        </a:rPr>
                        <a:t>Profesión</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a:effectLst/>
                        </a:rPr>
                        <a:t>Programador</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607192">
                <a:tc>
                  <a:txBody>
                    <a:bodyPr/>
                    <a:lstStyle/>
                    <a:p>
                      <a:pPr>
                        <a:spcAft>
                          <a:spcPts val="0"/>
                        </a:spcAft>
                        <a:tabLst>
                          <a:tab pos="2700020" algn="ctr"/>
                          <a:tab pos="5400040" algn="r"/>
                        </a:tabLst>
                      </a:pPr>
                      <a:r>
                        <a:rPr lang="es-ES" sz="1200" dirty="0">
                          <a:effectLst/>
                        </a:rPr>
                        <a:t>Función en la empresa</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dirty="0">
                          <a:effectLst/>
                        </a:rPr>
                        <a:t>-Encargado de la página web</a:t>
                      </a:r>
                      <a:endParaRPr lang="es-ES" sz="1000" dirty="0">
                        <a:effectLst/>
                      </a:endParaRPr>
                    </a:p>
                    <a:p>
                      <a:pPr>
                        <a:spcAft>
                          <a:spcPts val="0"/>
                        </a:spcAft>
                        <a:tabLst>
                          <a:tab pos="2700020" algn="ctr"/>
                          <a:tab pos="5400040" algn="r"/>
                        </a:tabLst>
                      </a:pPr>
                      <a:r>
                        <a:rPr lang="es-ES" sz="1200" dirty="0">
                          <a:effectLst/>
                        </a:rPr>
                        <a:t>-Imparte cursos</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graphicFrame>
        <p:nvGraphicFramePr>
          <p:cNvPr id="4" name="Marcador de contenido 3"/>
          <p:cNvGraphicFramePr>
            <a:graphicFrameLocks noGrp="1"/>
          </p:cNvGraphicFramePr>
          <p:nvPr>
            <p:ph idx="1"/>
            <p:extLst>
              <p:ext uri="{D42A27DB-BD31-4B8C-83A1-F6EECF244321}">
                <p14:modId xmlns="" xmlns:p14="http://schemas.microsoft.com/office/powerpoint/2010/main" val="141372923"/>
              </p:ext>
            </p:extLst>
          </p:nvPr>
        </p:nvGraphicFramePr>
        <p:xfrm>
          <a:off x="5608625" y="609600"/>
          <a:ext cx="5909310" cy="3512233"/>
        </p:xfrm>
        <a:graphic>
          <a:graphicData uri="http://schemas.openxmlformats.org/drawingml/2006/table">
            <a:tbl>
              <a:tblPr firstRow="1" firstCol="1" bandRow="1">
                <a:tableStyleId>{21E4AEA4-8DFA-4A89-87EB-49C32662AFE0}</a:tableStyleId>
              </a:tblPr>
              <a:tblGrid>
                <a:gridCol w="1868805"/>
                <a:gridCol w="4040505"/>
              </a:tblGrid>
              <a:tr h="918089">
                <a:tc>
                  <a:txBody>
                    <a:bodyPr/>
                    <a:lstStyle/>
                    <a:p>
                      <a:pPr>
                        <a:spcAft>
                          <a:spcPts val="0"/>
                        </a:spcAft>
                        <a:tabLst>
                          <a:tab pos="2700020" algn="ctr"/>
                          <a:tab pos="5400040" algn="r"/>
                        </a:tabLst>
                      </a:pPr>
                      <a:r>
                        <a:rPr lang="es-ES" sz="1200" dirty="0">
                          <a:effectLst/>
                        </a:rPr>
                        <a:t> </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dirty="0">
                          <a:effectLst/>
                        </a:rPr>
                        <a:t> </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291221">
                <a:tc>
                  <a:txBody>
                    <a:bodyPr/>
                    <a:lstStyle/>
                    <a:p>
                      <a:pPr>
                        <a:spcAft>
                          <a:spcPts val="0"/>
                        </a:spcAft>
                        <a:tabLst>
                          <a:tab pos="2700020" algn="ctr"/>
                          <a:tab pos="5400040" algn="r"/>
                        </a:tabLst>
                      </a:pPr>
                      <a:r>
                        <a:rPr lang="es-ES" sz="1200">
                          <a:effectLst/>
                        </a:rPr>
                        <a:t>Nombre y apellidos</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a:effectLst/>
                        </a:rPr>
                        <a:t>Cristina Núñez Gil</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296158">
                <a:tc>
                  <a:txBody>
                    <a:bodyPr/>
                    <a:lstStyle/>
                    <a:p>
                      <a:pPr>
                        <a:spcAft>
                          <a:spcPts val="0"/>
                        </a:spcAft>
                        <a:tabLst>
                          <a:tab pos="2700020" algn="ctr"/>
                          <a:tab pos="5400040" algn="r"/>
                        </a:tabLst>
                      </a:pPr>
                      <a:r>
                        <a:rPr lang="es-ES" sz="1200">
                          <a:effectLst/>
                        </a:rPr>
                        <a:t>DNI</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a:effectLst/>
                        </a:rPr>
                        <a:t>45157411q</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290516">
                <a:tc>
                  <a:txBody>
                    <a:bodyPr/>
                    <a:lstStyle/>
                    <a:p>
                      <a:pPr>
                        <a:spcAft>
                          <a:spcPts val="0"/>
                        </a:spcAft>
                        <a:tabLst>
                          <a:tab pos="2700020" algn="ctr"/>
                          <a:tab pos="5400040" algn="r"/>
                        </a:tabLst>
                      </a:pPr>
                      <a:r>
                        <a:rPr lang="es-ES" sz="1200">
                          <a:effectLst/>
                        </a:rPr>
                        <a:t>Dirección</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a:effectLst/>
                        </a:rPr>
                        <a:t>C// Maestra aurora romero, 4</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843994">
                <a:tc>
                  <a:txBody>
                    <a:bodyPr/>
                    <a:lstStyle/>
                    <a:p>
                      <a:pPr>
                        <a:spcAft>
                          <a:spcPts val="0"/>
                        </a:spcAft>
                        <a:tabLst>
                          <a:tab pos="2700020" algn="ctr"/>
                          <a:tab pos="5400040" algn="r"/>
                        </a:tabLst>
                      </a:pPr>
                      <a:r>
                        <a:rPr lang="es-ES" sz="1200">
                          <a:effectLst/>
                        </a:rPr>
                        <a:t>Formacion</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342900" lvl="0" indent="-342900">
                        <a:spcAft>
                          <a:spcPts val="0"/>
                        </a:spcAft>
                        <a:buFont typeface="Century" panose="02040604050505020304" pitchFamily="18" charset="0"/>
                        <a:buChar char="-"/>
                        <a:tabLst>
                          <a:tab pos="2700020" algn="ctr"/>
                          <a:tab pos="5400040" algn="r"/>
                        </a:tabLst>
                      </a:pPr>
                      <a:r>
                        <a:rPr lang="es-ES" sz="1200" dirty="0">
                          <a:effectLst/>
                        </a:rPr>
                        <a:t>E.S.O</a:t>
                      </a:r>
                      <a:endParaRPr lang="es-ES" sz="1000" dirty="0">
                        <a:effectLst/>
                      </a:endParaRPr>
                    </a:p>
                    <a:p>
                      <a:pPr marL="342900" lvl="0" indent="-342900">
                        <a:spcAft>
                          <a:spcPts val="0"/>
                        </a:spcAft>
                        <a:buFont typeface="Century" panose="02040604050505020304" pitchFamily="18" charset="0"/>
                        <a:buChar char="-"/>
                        <a:tabLst>
                          <a:tab pos="2700020" algn="ctr"/>
                          <a:tab pos="5400040" algn="r"/>
                        </a:tabLst>
                      </a:pPr>
                      <a:r>
                        <a:rPr lang="es-ES" sz="1200" dirty="0">
                          <a:effectLst/>
                        </a:rPr>
                        <a:t>Bachillerato de humanidades y ciencias sociales</a:t>
                      </a:r>
                      <a:endParaRPr lang="es-ES" sz="1000" dirty="0">
                        <a:effectLst/>
                      </a:endParaRPr>
                    </a:p>
                    <a:p>
                      <a:pPr marL="342900" lvl="0" indent="-342900">
                        <a:spcAft>
                          <a:spcPts val="0"/>
                        </a:spcAft>
                        <a:buFont typeface="Century" panose="02040604050505020304" pitchFamily="18" charset="0"/>
                        <a:buChar char="-"/>
                        <a:tabLst>
                          <a:tab pos="2700020" algn="ctr"/>
                          <a:tab pos="5400040" algn="r"/>
                        </a:tabLst>
                      </a:pPr>
                      <a:r>
                        <a:rPr lang="es-ES" sz="1200" dirty="0">
                          <a:effectLst/>
                        </a:rPr>
                        <a:t>FP Superior Administración y finanzas</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373723">
                <a:tc>
                  <a:txBody>
                    <a:bodyPr/>
                    <a:lstStyle/>
                    <a:p>
                      <a:pPr>
                        <a:spcAft>
                          <a:spcPts val="0"/>
                        </a:spcAft>
                        <a:tabLst>
                          <a:tab pos="2700020" algn="ctr"/>
                          <a:tab pos="5400040" algn="r"/>
                        </a:tabLst>
                      </a:pPr>
                      <a:r>
                        <a:rPr lang="es-ES" sz="1200">
                          <a:effectLst/>
                        </a:rPr>
                        <a:t>Profesión</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a:effectLst/>
                        </a:rPr>
                        <a:t>Administrativa</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498532">
                <a:tc>
                  <a:txBody>
                    <a:bodyPr/>
                    <a:lstStyle/>
                    <a:p>
                      <a:pPr>
                        <a:spcAft>
                          <a:spcPts val="0"/>
                        </a:spcAft>
                        <a:tabLst>
                          <a:tab pos="2700020" algn="ctr"/>
                          <a:tab pos="5400040" algn="r"/>
                        </a:tabLst>
                      </a:pPr>
                      <a:r>
                        <a:rPr lang="es-ES" sz="1200">
                          <a:effectLst/>
                        </a:rPr>
                        <a:t>Funciones en la empresa</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tabLst>
                          <a:tab pos="2700020" algn="ctr"/>
                          <a:tab pos="5400040" algn="r"/>
                        </a:tabLst>
                      </a:pPr>
                      <a:r>
                        <a:rPr lang="es-ES" sz="1200" dirty="0">
                          <a:effectLst/>
                        </a:rPr>
                        <a:t>-Directora de la empresa</a:t>
                      </a:r>
                      <a:endParaRPr lang="es-ES" sz="1000" dirty="0">
                        <a:effectLst/>
                      </a:endParaRPr>
                    </a:p>
                    <a:p>
                      <a:pPr>
                        <a:spcAft>
                          <a:spcPts val="0"/>
                        </a:spcAft>
                        <a:tabLst>
                          <a:tab pos="2700020" algn="ctr"/>
                          <a:tab pos="5400040" algn="r"/>
                        </a:tabLst>
                      </a:pPr>
                      <a:r>
                        <a:rPr lang="es-ES" sz="1200" dirty="0">
                          <a:effectLst/>
                        </a:rPr>
                        <a:t>-Administrativa</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pic>
        <p:nvPicPr>
          <p:cNvPr id="6" name="Imagen 5"/>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64792" y="2883878"/>
            <a:ext cx="799774" cy="757653"/>
          </a:xfrm>
          <a:prstGeom prst="rect">
            <a:avLst/>
          </a:prstGeom>
        </p:spPr>
      </p:pic>
      <p:pic>
        <p:nvPicPr>
          <p:cNvPr id="7" name="Imagen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664591" y="609600"/>
            <a:ext cx="919090" cy="881576"/>
          </a:xfrm>
          <a:prstGeom prst="rect">
            <a:avLst/>
          </a:prstGeom>
        </p:spPr>
      </p:pic>
    </p:spTree>
    <p:extLst>
      <p:ext uri="{BB962C8B-B14F-4D97-AF65-F5344CB8AC3E}">
        <p14:creationId xmlns="" xmlns:p14="http://schemas.microsoft.com/office/powerpoint/2010/main" val="34190487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Determinación de los servicios</a:t>
            </a:r>
            <a:endParaRPr lang="es-ES" dirty="0"/>
          </a:p>
        </p:txBody>
      </p:sp>
      <p:sp>
        <p:nvSpPr>
          <p:cNvPr id="3" name="Marcador de contenido 2"/>
          <p:cNvSpPr>
            <a:spLocks noGrp="1"/>
          </p:cNvSpPr>
          <p:nvPr>
            <p:ph idx="1"/>
          </p:nvPr>
        </p:nvSpPr>
        <p:spPr>
          <a:xfrm>
            <a:off x="101572" y="1523494"/>
            <a:ext cx="9583341" cy="5122005"/>
          </a:xfrm>
        </p:spPr>
        <p:txBody>
          <a:bodyPr>
            <a:normAutofit lnSpcReduction="10000"/>
          </a:bodyPr>
          <a:lstStyle/>
          <a:p>
            <a:pPr>
              <a:buFont typeface="Wingdings" panose="05000000000000000000" pitchFamily="2" charset="2"/>
              <a:buChar char="v"/>
            </a:pPr>
            <a:r>
              <a:rPr lang="es-ES" sz="2000" b="1" dirty="0" smtClean="0">
                <a:solidFill>
                  <a:schemeClr val="tx1"/>
                </a:solidFill>
              </a:rPr>
              <a:t>Pesca </a:t>
            </a:r>
            <a:r>
              <a:rPr lang="es-ES" sz="2000" b="1" dirty="0">
                <a:solidFill>
                  <a:schemeClr val="tx1"/>
                </a:solidFill>
              </a:rPr>
              <a:t>de tierra y mar</a:t>
            </a:r>
            <a:r>
              <a:rPr lang="es-ES" b="1" dirty="0">
                <a:solidFill>
                  <a:schemeClr val="tx1"/>
                </a:solidFill>
              </a:rPr>
              <a:t>:</a:t>
            </a:r>
            <a:r>
              <a:rPr lang="es-ES" dirty="0">
                <a:solidFill>
                  <a:schemeClr val="tx1"/>
                </a:solidFill>
              </a:rPr>
              <a:t> es la acción de extraer de su medio natural de los </a:t>
            </a:r>
            <a:r>
              <a:rPr lang="es-ES" dirty="0" smtClean="0">
                <a:solidFill>
                  <a:schemeClr val="tx1"/>
                </a:solidFill>
              </a:rPr>
              <a:t>peces </a:t>
            </a:r>
            <a:r>
              <a:rPr lang="es-ES" dirty="0">
                <a:solidFill>
                  <a:schemeClr val="tx1"/>
                </a:solidFill>
              </a:rPr>
              <a:t>u otras especies </a:t>
            </a:r>
            <a:r>
              <a:rPr lang="es-ES" dirty="0" smtClean="0">
                <a:solidFill>
                  <a:schemeClr val="tx1"/>
                </a:solidFill>
              </a:rPr>
              <a:t>acuáticas. El material que necesitaremos será:</a:t>
            </a:r>
          </a:p>
          <a:p>
            <a:pPr lvl="1">
              <a:buFont typeface="Century Gothic" panose="020B0502020202020204" pitchFamily="34" charset="0"/>
              <a:buChar char="►"/>
            </a:pPr>
            <a:r>
              <a:rPr lang="es-ES" dirty="0" smtClean="0">
                <a:solidFill>
                  <a:schemeClr val="tx1"/>
                </a:solidFill>
              </a:rPr>
              <a:t>Cañas</a:t>
            </a:r>
            <a:endParaRPr lang="es-ES" sz="2200" dirty="0">
              <a:solidFill>
                <a:schemeClr val="tx1"/>
              </a:solidFill>
            </a:endParaRPr>
          </a:p>
          <a:p>
            <a:pPr lvl="1"/>
            <a:r>
              <a:rPr lang="es-ES" dirty="0" smtClean="0">
                <a:solidFill>
                  <a:schemeClr val="tx1"/>
                </a:solidFill>
              </a:rPr>
              <a:t>Anzuelos</a:t>
            </a:r>
          </a:p>
          <a:p>
            <a:pPr lvl="1"/>
            <a:r>
              <a:rPr lang="es-ES" dirty="0" smtClean="0">
                <a:solidFill>
                  <a:schemeClr val="tx1"/>
                </a:solidFill>
              </a:rPr>
              <a:t>Cebos</a:t>
            </a:r>
            <a:endParaRPr lang="es-ES" sz="2400" dirty="0">
              <a:solidFill>
                <a:schemeClr val="tx1"/>
              </a:solidFill>
            </a:endParaRPr>
          </a:p>
          <a:p>
            <a:pPr lvl="1"/>
            <a:r>
              <a:rPr lang="es-ES" dirty="0" smtClean="0">
                <a:solidFill>
                  <a:schemeClr val="tx1"/>
                </a:solidFill>
              </a:rPr>
              <a:t>Plomos</a:t>
            </a:r>
          </a:p>
          <a:p>
            <a:pPr>
              <a:buFont typeface="Wingdings" panose="05000000000000000000" pitchFamily="2" charset="2"/>
              <a:buChar char="v"/>
            </a:pPr>
            <a:r>
              <a:rPr lang="es-ES" sz="2000" b="1" dirty="0">
                <a:solidFill>
                  <a:schemeClr val="tx1"/>
                </a:solidFill>
              </a:rPr>
              <a:t>Pesca submarina</a:t>
            </a:r>
            <a:r>
              <a:rPr lang="es-ES" b="1" dirty="0">
                <a:solidFill>
                  <a:schemeClr val="tx1"/>
                </a:solidFill>
              </a:rPr>
              <a:t>: </a:t>
            </a:r>
            <a:r>
              <a:rPr lang="es-ES" dirty="0">
                <a:solidFill>
                  <a:schemeClr val="tx1"/>
                </a:solidFill>
              </a:rPr>
              <a:t>Es un tipo de pesca similar a la caza, de hecho el pescador busca a la presa para atraparla, donde por el contrario </a:t>
            </a:r>
            <a:r>
              <a:rPr lang="es-ES" dirty="0" smtClean="0">
                <a:solidFill>
                  <a:schemeClr val="tx1"/>
                </a:solidFill>
              </a:rPr>
              <a:t>en </a:t>
            </a:r>
            <a:r>
              <a:rPr lang="es-ES" dirty="0">
                <a:solidFill>
                  <a:schemeClr val="tx1"/>
                </a:solidFill>
              </a:rPr>
              <a:t>otras artes de pesca se busca el </a:t>
            </a:r>
            <a:r>
              <a:rPr lang="es-ES" dirty="0" smtClean="0">
                <a:solidFill>
                  <a:schemeClr val="tx1"/>
                </a:solidFill>
              </a:rPr>
              <a:t>engaño. </a:t>
            </a:r>
            <a:r>
              <a:rPr lang="es-ES" dirty="0">
                <a:solidFill>
                  <a:schemeClr val="tx1"/>
                </a:solidFill>
              </a:rPr>
              <a:t>El material que necesitaremos será</a:t>
            </a:r>
            <a:r>
              <a:rPr lang="es-ES" dirty="0" smtClean="0">
                <a:solidFill>
                  <a:schemeClr val="tx1"/>
                </a:solidFill>
              </a:rPr>
              <a:t>:</a:t>
            </a:r>
          </a:p>
          <a:p>
            <a:pPr lvl="1"/>
            <a:r>
              <a:rPr lang="es-ES" dirty="0">
                <a:solidFill>
                  <a:schemeClr val="tx1"/>
                </a:solidFill>
              </a:rPr>
              <a:t>Aletas</a:t>
            </a:r>
          </a:p>
          <a:p>
            <a:pPr lvl="1"/>
            <a:r>
              <a:rPr lang="es-ES" dirty="0">
                <a:solidFill>
                  <a:schemeClr val="tx1"/>
                </a:solidFill>
              </a:rPr>
              <a:t>Fusil o arpón</a:t>
            </a:r>
          </a:p>
          <a:p>
            <a:pPr lvl="1"/>
            <a:r>
              <a:rPr lang="es-ES" dirty="0">
                <a:solidFill>
                  <a:schemeClr val="tx1"/>
                </a:solidFill>
              </a:rPr>
              <a:t>Mascara</a:t>
            </a:r>
          </a:p>
          <a:p>
            <a:pPr lvl="1"/>
            <a:r>
              <a:rPr lang="es-ES" dirty="0">
                <a:solidFill>
                  <a:schemeClr val="tx1"/>
                </a:solidFill>
              </a:rPr>
              <a:t>Traje </a:t>
            </a:r>
            <a:r>
              <a:rPr lang="es-ES" dirty="0" smtClean="0">
                <a:solidFill>
                  <a:schemeClr val="tx1"/>
                </a:solidFill>
              </a:rPr>
              <a:t>neopreno</a:t>
            </a:r>
          </a:p>
          <a:p>
            <a:pPr lvl="1"/>
            <a:r>
              <a:rPr lang="es-ES" dirty="0" smtClean="0">
                <a:solidFill>
                  <a:schemeClr val="tx1"/>
                </a:solidFill>
              </a:rPr>
              <a:t>Guantes </a:t>
            </a:r>
            <a:endParaRPr lang="es-ES" dirty="0">
              <a:solidFill>
                <a:schemeClr val="tx1"/>
              </a:solidFill>
            </a:endParaRPr>
          </a:p>
          <a:p>
            <a:pPr lvl="1"/>
            <a:r>
              <a:rPr lang="es-ES" dirty="0">
                <a:solidFill>
                  <a:schemeClr val="tx1"/>
                </a:solidFill>
              </a:rPr>
              <a:t>Boya, no es imprescindible, solo por seguridad.</a:t>
            </a:r>
          </a:p>
          <a:p>
            <a:pPr>
              <a:buFont typeface="Wingdings" panose="05000000000000000000" pitchFamily="2" charset="2"/>
              <a:buChar char="v"/>
            </a:pPr>
            <a:endParaRPr lang="es-ES" dirty="0">
              <a:solidFill>
                <a:schemeClr val="tx1">
                  <a:lumMod val="95000"/>
                  <a:lumOff val="5000"/>
                </a:schemeClr>
              </a:solidFill>
            </a:endParaRPr>
          </a:p>
          <a:p>
            <a:pPr>
              <a:buFont typeface="Wingdings" panose="05000000000000000000" pitchFamily="2" charset="2"/>
              <a:buChar char="v"/>
            </a:pPr>
            <a:endParaRPr lang="es-ES" dirty="0" smtClean="0"/>
          </a:p>
          <a:p>
            <a:pPr>
              <a:buFont typeface="Wingdings" panose="05000000000000000000" pitchFamily="2" charset="2"/>
              <a:buChar char="v"/>
            </a:pPr>
            <a:endParaRPr lang="es-ES" dirty="0"/>
          </a:p>
          <a:p>
            <a:pPr>
              <a:buFont typeface="Wingdings" panose="05000000000000000000" pitchFamily="2" charset="2"/>
              <a:buChar char="v"/>
            </a:pPr>
            <a:endParaRPr lang="es-ES" dirty="0" smtClean="0">
              <a:solidFill>
                <a:schemeClr val="tx1">
                  <a:lumMod val="95000"/>
                  <a:lumOff val="5000"/>
                </a:schemeClr>
              </a:solidFill>
            </a:endParaRPr>
          </a:p>
        </p:txBody>
      </p:sp>
      <p:pic>
        <p:nvPicPr>
          <p:cNvPr id="4" name="Imagen 3"/>
          <p:cNvPicPr/>
          <p:nvPr/>
        </p:nvPicPr>
        <p:blipFill>
          <a:blip r:embed="rId2" cstate="print">
            <a:extLst>
              <a:ext uri="{28A0092B-C50C-407E-A947-70E740481C1C}">
                <a14:useLocalDpi xmlns="" xmlns:a14="http://schemas.microsoft.com/office/drawing/2010/main" val="0"/>
              </a:ext>
            </a:extLst>
          </a:blip>
          <a:stretch>
            <a:fillRect/>
          </a:stretch>
        </p:blipFill>
        <p:spPr>
          <a:xfrm>
            <a:off x="7094521" y="2157226"/>
            <a:ext cx="2283603" cy="1003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6 Imagen" descr="pesca submarina.jpg"/>
          <p:cNvPicPr/>
          <p:nvPr/>
        </p:nvPicPr>
        <p:blipFill>
          <a:blip r:embed="rId3" cstate="print"/>
          <a:stretch>
            <a:fillRect/>
          </a:stretch>
        </p:blipFill>
        <p:spPr>
          <a:xfrm>
            <a:off x="7092217" y="5001136"/>
            <a:ext cx="2283603" cy="1116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8022595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669702" y="746975"/>
            <a:ext cx="9208394" cy="5615187"/>
          </a:xfrm>
        </p:spPr>
        <p:txBody>
          <a:bodyPr>
            <a:normAutofit/>
          </a:bodyPr>
          <a:lstStyle/>
          <a:p>
            <a:pPr algn="l">
              <a:buFont typeface="Wingdings" panose="05000000000000000000" pitchFamily="2" charset="2"/>
              <a:buChar char="v"/>
            </a:pPr>
            <a:r>
              <a:rPr lang="es-ES" sz="2000" b="1" dirty="0">
                <a:solidFill>
                  <a:schemeClr val="tx1"/>
                </a:solidFill>
              </a:rPr>
              <a:t>Kitesurf</a:t>
            </a:r>
            <a:r>
              <a:rPr lang="es-ES" sz="2000" b="1" dirty="0"/>
              <a:t>:</a:t>
            </a:r>
            <a:r>
              <a:rPr lang="es-ES" sz="2000" dirty="0"/>
              <a:t> </a:t>
            </a:r>
            <a:r>
              <a:rPr lang="es-ES" dirty="0">
                <a:solidFill>
                  <a:schemeClr val="tx1"/>
                </a:solidFill>
              </a:rPr>
              <a:t>es un deporte de deslizamiento que consiste en el uso de una cometa de tracción, que tira del deportista y se sujetan al cuerpo mediante un arnés, permitiendo deslizarse sobre el agua mediante una tabla. El material que necesitaremos será</a:t>
            </a:r>
            <a:r>
              <a:rPr lang="es-ES" dirty="0" smtClean="0">
                <a:solidFill>
                  <a:schemeClr val="tx1"/>
                </a:solidFill>
              </a:rPr>
              <a:t>:</a:t>
            </a:r>
          </a:p>
          <a:p>
            <a:pPr marL="285750" lvl="0" indent="-285750" algn="l">
              <a:buFont typeface="Century Gothic" panose="020B0502020202020204" pitchFamily="34" charset="0"/>
              <a:buChar char="►"/>
            </a:pPr>
            <a:r>
              <a:rPr lang="es-ES" dirty="0" smtClean="0">
                <a:solidFill>
                  <a:schemeClr val="tx1"/>
                </a:solidFill>
              </a:rPr>
              <a:t>Cometa</a:t>
            </a:r>
          </a:p>
          <a:p>
            <a:pPr marL="285750" lvl="0" indent="-285750" algn="l">
              <a:buFont typeface="Century Gothic" panose="020B0502020202020204" pitchFamily="34" charset="0"/>
              <a:buChar char="►"/>
            </a:pPr>
            <a:r>
              <a:rPr lang="es-ES" dirty="0" smtClean="0">
                <a:solidFill>
                  <a:schemeClr val="tx1"/>
                </a:solidFill>
              </a:rPr>
              <a:t>Tabla</a:t>
            </a:r>
            <a:endParaRPr lang="es-ES" dirty="0">
              <a:solidFill>
                <a:schemeClr val="tx1"/>
              </a:solidFill>
            </a:endParaRPr>
          </a:p>
          <a:p>
            <a:pPr marL="285750" lvl="0" indent="-285750" algn="l">
              <a:buFont typeface="Century Gothic" panose="020B0502020202020204" pitchFamily="34" charset="0"/>
              <a:buChar char="►"/>
            </a:pPr>
            <a:r>
              <a:rPr lang="es-ES" dirty="0" smtClean="0">
                <a:solidFill>
                  <a:schemeClr val="tx1"/>
                </a:solidFill>
              </a:rPr>
              <a:t>Arnés</a:t>
            </a:r>
            <a:endParaRPr lang="es-ES" dirty="0">
              <a:solidFill>
                <a:schemeClr val="tx1"/>
              </a:solidFill>
            </a:endParaRPr>
          </a:p>
          <a:p>
            <a:pPr marL="285750" lvl="0" indent="-285750" algn="l">
              <a:buFont typeface="Century Gothic" panose="020B0502020202020204" pitchFamily="34" charset="0"/>
              <a:buChar char="►"/>
            </a:pPr>
            <a:r>
              <a:rPr lang="es-ES" dirty="0" smtClean="0">
                <a:solidFill>
                  <a:schemeClr val="tx1"/>
                </a:solidFill>
              </a:rPr>
              <a:t>Traje </a:t>
            </a:r>
            <a:r>
              <a:rPr lang="es-ES" dirty="0">
                <a:solidFill>
                  <a:schemeClr val="tx1"/>
                </a:solidFill>
              </a:rPr>
              <a:t>de neopreno (recomendado</a:t>
            </a:r>
            <a:r>
              <a:rPr lang="es-ES" dirty="0" smtClean="0">
                <a:solidFill>
                  <a:schemeClr val="tx1"/>
                </a:solidFill>
              </a:rPr>
              <a:t>)</a:t>
            </a:r>
            <a:endParaRPr lang="es-ES" dirty="0">
              <a:solidFill>
                <a:schemeClr val="tx1"/>
              </a:solidFill>
            </a:endParaRPr>
          </a:p>
          <a:p>
            <a:pPr algn="l">
              <a:buFont typeface="Wingdings" panose="05000000000000000000" pitchFamily="2" charset="2"/>
              <a:buChar char="v"/>
            </a:pPr>
            <a:r>
              <a:rPr lang="es-ES" sz="2000" b="1" dirty="0">
                <a:solidFill>
                  <a:schemeClr val="tx1"/>
                </a:solidFill>
              </a:rPr>
              <a:t>Esquí acuático</a:t>
            </a:r>
            <a:r>
              <a:rPr lang="es-ES" b="1" dirty="0">
                <a:solidFill>
                  <a:schemeClr val="tx1"/>
                </a:solidFill>
              </a:rPr>
              <a:t>:</a:t>
            </a:r>
            <a:r>
              <a:rPr lang="es-ES" dirty="0">
                <a:solidFill>
                  <a:schemeClr val="tx1"/>
                </a:solidFill>
              </a:rPr>
              <a:t> este deporte consiste en esquiar sobre el agua agarrados a una cuerda tirada por una lancha de gran potencia realizando maniobras espectaculares sobre uno o dos esquís. El material que necesitaremos </a:t>
            </a:r>
            <a:r>
              <a:rPr lang="es-ES" dirty="0" smtClean="0">
                <a:solidFill>
                  <a:schemeClr val="tx1"/>
                </a:solidFill>
              </a:rPr>
              <a:t>será:</a:t>
            </a:r>
          </a:p>
          <a:p>
            <a:pPr marL="285750" indent="-285750" algn="l">
              <a:buFont typeface="Century Gothic" panose="020B0502020202020204" pitchFamily="34" charset="0"/>
              <a:buChar char="►"/>
            </a:pPr>
            <a:r>
              <a:rPr lang="es-ES" dirty="0" smtClean="0">
                <a:solidFill>
                  <a:schemeClr val="tx1"/>
                </a:solidFill>
              </a:rPr>
              <a:t>Esquí acuático</a:t>
            </a:r>
          </a:p>
          <a:p>
            <a:pPr marL="285750" indent="-285750" algn="l">
              <a:buFont typeface="Century Gothic" panose="020B0502020202020204" pitchFamily="34" charset="0"/>
              <a:buChar char="►"/>
            </a:pPr>
            <a:r>
              <a:rPr lang="es-ES" dirty="0" smtClean="0">
                <a:solidFill>
                  <a:schemeClr val="tx1"/>
                </a:solidFill>
              </a:rPr>
              <a:t>Barra </a:t>
            </a:r>
            <a:r>
              <a:rPr lang="es-ES" dirty="0">
                <a:solidFill>
                  <a:schemeClr val="tx1"/>
                </a:solidFill>
              </a:rPr>
              <a:t>de </a:t>
            </a:r>
            <a:r>
              <a:rPr lang="es-ES" dirty="0" smtClean="0">
                <a:solidFill>
                  <a:schemeClr val="tx1"/>
                </a:solidFill>
              </a:rPr>
              <a:t>tracción</a:t>
            </a:r>
          </a:p>
          <a:p>
            <a:pPr marL="285750" indent="-285750" algn="l">
              <a:buFont typeface="Century Gothic" panose="020B0502020202020204" pitchFamily="34" charset="0"/>
              <a:buChar char="►"/>
            </a:pPr>
            <a:r>
              <a:rPr lang="es-ES" dirty="0" smtClean="0">
                <a:solidFill>
                  <a:schemeClr val="tx1"/>
                </a:solidFill>
              </a:rPr>
              <a:t>Chaleco </a:t>
            </a:r>
            <a:r>
              <a:rPr lang="es-ES" dirty="0">
                <a:solidFill>
                  <a:schemeClr val="tx1"/>
                </a:solidFill>
              </a:rPr>
              <a:t>salvavidas </a:t>
            </a:r>
            <a:endParaRPr lang="es-ES" dirty="0" smtClean="0">
              <a:solidFill>
                <a:schemeClr val="tx1"/>
              </a:solidFill>
            </a:endParaRPr>
          </a:p>
          <a:p>
            <a:pPr marL="285750" indent="-285750" algn="l">
              <a:buFont typeface="Century Gothic" panose="020B0502020202020204" pitchFamily="34" charset="0"/>
              <a:buChar char="►"/>
            </a:pPr>
            <a:r>
              <a:rPr lang="es-ES" dirty="0" smtClean="0">
                <a:solidFill>
                  <a:schemeClr val="tx1"/>
                </a:solidFill>
              </a:rPr>
              <a:t>Lancha</a:t>
            </a:r>
            <a:endParaRPr lang="es-ES" dirty="0">
              <a:solidFill>
                <a:schemeClr val="tx1"/>
              </a:solidFill>
            </a:endParaRPr>
          </a:p>
        </p:txBody>
      </p:sp>
      <p:pic>
        <p:nvPicPr>
          <p:cNvPr id="4" name="12 Imagen" descr="Kitesurfing.jpg"/>
          <p:cNvPicPr/>
          <p:nvPr/>
        </p:nvPicPr>
        <p:blipFill>
          <a:blip r:embed="rId2" cstate="print"/>
          <a:stretch>
            <a:fillRect/>
          </a:stretch>
        </p:blipFill>
        <p:spPr>
          <a:xfrm>
            <a:off x="6955661" y="2073497"/>
            <a:ext cx="2330008" cy="1210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n 4"/>
          <p:cNvPicPr/>
          <p:nvPr/>
        </p:nvPicPr>
        <p:blipFill>
          <a:blip r:embed="rId3" cstate="print">
            <a:extLst>
              <a:ext uri="{28A0092B-C50C-407E-A947-70E740481C1C}">
                <a14:useLocalDpi xmlns="" xmlns:a14="http://schemas.microsoft.com/office/drawing/2010/main" val="0"/>
              </a:ext>
            </a:extLst>
          </a:blip>
          <a:stretch>
            <a:fillRect/>
          </a:stretch>
        </p:blipFill>
        <p:spPr>
          <a:xfrm>
            <a:off x="6955661" y="4897607"/>
            <a:ext cx="2330008" cy="1271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78713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377780"/>
            <a:ext cx="8596668" cy="1320800"/>
          </a:xfrm>
        </p:spPr>
        <p:txBody>
          <a:bodyPr/>
          <a:lstStyle/>
          <a:p>
            <a:r>
              <a:rPr lang="es-ES" dirty="0" smtClean="0"/>
              <a:t>Fijación del precio</a:t>
            </a:r>
            <a:endParaRPr lang="es-ES" dirty="0"/>
          </a:p>
        </p:txBody>
      </p:sp>
      <p:sp>
        <p:nvSpPr>
          <p:cNvPr id="3" name="Marcador de contenido 2"/>
          <p:cNvSpPr>
            <a:spLocks noGrp="1"/>
          </p:cNvSpPr>
          <p:nvPr>
            <p:ph idx="1"/>
          </p:nvPr>
        </p:nvSpPr>
        <p:spPr>
          <a:xfrm>
            <a:off x="401045" y="1400736"/>
            <a:ext cx="9149246" cy="5051580"/>
          </a:xfrm>
        </p:spPr>
        <p:txBody>
          <a:bodyPr/>
          <a:lstStyle/>
          <a:p>
            <a:pPr marL="0" indent="0">
              <a:buNone/>
            </a:pPr>
            <a:r>
              <a:rPr lang="es-ES" dirty="0"/>
              <a:t>H</a:t>
            </a:r>
            <a:r>
              <a:rPr lang="es-ES" dirty="0" smtClean="0"/>
              <a:t>emos </a:t>
            </a:r>
            <a:r>
              <a:rPr lang="es-ES" dirty="0"/>
              <a:t>decidido bajar el precio para tener en cuenta el nivel adquisitivo de la gente. Aunque tardemos un poco más en recuperar nuestra inversión hemos decidido que el precio para nuestros servicios sea</a:t>
            </a:r>
            <a:r>
              <a:rPr lang="es-ES" dirty="0" smtClean="0"/>
              <a:t>:</a:t>
            </a:r>
            <a:endParaRPr lang="es-ES" dirty="0"/>
          </a:p>
          <a:p>
            <a:pPr marL="0" indent="0">
              <a:buNone/>
            </a:pPr>
            <a:endParaRPr lang="es-ES" dirty="0"/>
          </a:p>
        </p:txBody>
      </p:sp>
      <p:graphicFrame>
        <p:nvGraphicFramePr>
          <p:cNvPr id="4" name="Tabla 3"/>
          <p:cNvGraphicFramePr>
            <a:graphicFrameLocks noGrp="1"/>
          </p:cNvGraphicFramePr>
          <p:nvPr>
            <p:extLst>
              <p:ext uri="{D42A27DB-BD31-4B8C-83A1-F6EECF244321}">
                <p14:modId xmlns="" xmlns:p14="http://schemas.microsoft.com/office/powerpoint/2010/main" val="2340445584"/>
              </p:ext>
            </p:extLst>
          </p:nvPr>
        </p:nvGraphicFramePr>
        <p:xfrm>
          <a:off x="446385" y="2457904"/>
          <a:ext cx="9058565" cy="2068313"/>
        </p:xfrm>
        <a:graphic>
          <a:graphicData uri="http://schemas.openxmlformats.org/drawingml/2006/table">
            <a:tbl>
              <a:tblPr firstRow="1" firstCol="1" bandRow="1">
                <a:tableStyleId>{5C22544A-7EE6-4342-B048-85BDC9FD1C3A}</a:tableStyleId>
              </a:tblPr>
              <a:tblGrid>
                <a:gridCol w="1811713"/>
                <a:gridCol w="1811713"/>
                <a:gridCol w="1811713"/>
                <a:gridCol w="1813525"/>
                <a:gridCol w="1809901"/>
              </a:tblGrid>
              <a:tr h="320482">
                <a:tc rowSpan="2">
                  <a:txBody>
                    <a:bodyPr/>
                    <a:lstStyle/>
                    <a:p>
                      <a:pPr algn="ctr">
                        <a:lnSpc>
                          <a:spcPct val="110000"/>
                        </a:lnSpc>
                        <a:spcAft>
                          <a:spcPts val="0"/>
                        </a:spcAft>
                      </a:pPr>
                      <a:r>
                        <a:rPr lang="es-ES" sz="1000" dirty="0">
                          <a:effectLst/>
                        </a:rPr>
                        <a:t> </a:t>
                      </a:r>
                    </a:p>
                    <a:p>
                      <a:pPr algn="ctr">
                        <a:lnSpc>
                          <a:spcPct val="110000"/>
                        </a:lnSpc>
                        <a:spcAft>
                          <a:spcPts val="0"/>
                        </a:spcAft>
                      </a:pPr>
                      <a:r>
                        <a:rPr lang="es-ES" sz="1000" dirty="0">
                          <a:effectLst/>
                        </a:rPr>
                        <a:t>DEPORTES</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gridSpan="4">
                  <a:txBody>
                    <a:bodyPr/>
                    <a:lstStyle/>
                    <a:p>
                      <a:pPr algn="ctr">
                        <a:lnSpc>
                          <a:spcPct val="110000"/>
                        </a:lnSpc>
                        <a:spcAft>
                          <a:spcPts val="0"/>
                        </a:spcAft>
                      </a:pPr>
                      <a:r>
                        <a:rPr lang="es-ES" sz="1000" dirty="0">
                          <a:effectLst/>
                        </a:rPr>
                        <a:t>PRECIO POR PERSONA</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ES"/>
                    </a:p>
                  </a:txBody>
                  <a:tcPr/>
                </a:tc>
                <a:tc hMerge="1">
                  <a:txBody>
                    <a:bodyPr/>
                    <a:lstStyle/>
                    <a:p>
                      <a:endParaRPr lang="es-ES"/>
                    </a:p>
                  </a:txBody>
                  <a:tcPr/>
                </a:tc>
                <a:tc hMerge="1">
                  <a:txBody>
                    <a:bodyPr/>
                    <a:lstStyle/>
                    <a:p>
                      <a:endParaRPr lang="es-ES"/>
                    </a:p>
                  </a:txBody>
                  <a:tcPr/>
                </a:tc>
              </a:tr>
              <a:tr h="427001">
                <a:tc vMerge="1">
                  <a:txBody>
                    <a:bodyPr/>
                    <a:lstStyle/>
                    <a:p>
                      <a:endParaRPr lang="es-ES"/>
                    </a:p>
                  </a:txBody>
                  <a:tcPr/>
                </a:tc>
                <a:tc>
                  <a:txBody>
                    <a:bodyPr/>
                    <a:lstStyle/>
                    <a:p>
                      <a:pPr algn="ctr">
                        <a:lnSpc>
                          <a:spcPct val="110000"/>
                        </a:lnSpc>
                        <a:spcAft>
                          <a:spcPts val="0"/>
                        </a:spcAft>
                      </a:pPr>
                      <a:r>
                        <a:rPr lang="es-ES" sz="1100" b="1">
                          <a:effectLst/>
                        </a:rPr>
                        <a:t>1 hora</a:t>
                      </a:r>
                      <a:endParaRPr lang="es-ES" sz="1100" b="1">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Aft>
                          <a:spcPts val="0"/>
                        </a:spcAft>
                      </a:pPr>
                      <a:r>
                        <a:rPr lang="es-ES" sz="1100" b="1">
                          <a:effectLst/>
                        </a:rPr>
                        <a:t>4h/ semana</a:t>
                      </a:r>
                      <a:endParaRPr lang="es-ES" sz="1100" b="1">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Aft>
                          <a:spcPts val="0"/>
                        </a:spcAft>
                      </a:pPr>
                      <a:r>
                        <a:rPr lang="es-ES" sz="1100" b="1">
                          <a:effectLst/>
                        </a:rPr>
                        <a:t>12h/3 semanas</a:t>
                      </a:r>
                      <a:endParaRPr lang="es-ES" sz="1100" b="1">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Aft>
                          <a:spcPts val="0"/>
                        </a:spcAft>
                      </a:pPr>
                      <a:r>
                        <a:rPr lang="es-ES" sz="1100" b="1" dirty="0">
                          <a:effectLst/>
                        </a:rPr>
                        <a:t>1 mes</a:t>
                      </a:r>
                      <a:endParaRPr lang="es-ES" sz="1100" b="1"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301031">
                <a:tc>
                  <a:txBody>
                    <a:bodyPr/>
                    <a:lstStyle/>
                    <a:p>
                      <a:pPr algn="ctr">
                        <a:lnSpc>
                          <a:spcPct val="110000"/>
                        </a:lnSpc>
                        <a:spcAft>
                          <a:spcPts val="0"/>
                        </a:spcAft>
                      </a:pPr>
                      <a:r>
                        <a:rPr lang="es-ES" sz="1000">
                          <a:effectLst/>
                        </a:rPr>
                        <a:t>PESCA TIERRA/MAR</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Aft>
                          <a:spcPts val="0"/>
                        </a:spcAft>
                      </a:pPr>
                      <a:r>
                        <a:rPr lang="es-ES" sz="1000">
                          <a:effectLst/>
                        </a:rPr>
                        <a:t>10€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000">
                          <a:effectLst/>
                        </a:rPr>
                        <a:t>40€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000">
                          <a:effectLst/>
                        </a:rPr>
                        <a:t>120€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100" dirty="0">
                          <a:effectLst/>
                        </a:rPr>
                        <a:t>150€</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r>
              <a:tr h="339933">
                <a:tc>
                  <a:txBody>
                    <a:bodyPr/>
                    <a:lstStyle/>
                    <a:p>
                      <a:pPr algn="ctr">
                        <a:lnSpc>
                          <a:spcPct val="110000"/>
                        </a:lnSpc>
                        <a:spcAft>
                          <a:spcPts val="0"/>
                        </a:spcAft>
                      </a:pPr>
                      <a:r>
                        <a:rPr lang="es-ES" sz="1000" dirty="0">
                          <a:effectLst/>
                        </a:rPr>
                        <a:t>PESCA SUBMARINA</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Aft>
                          <a:spcPts val="0"/>
                        </a:spcAft>
                      </a:pPr>
                      <a:r>
                        <a:rPr lang="es-ES" sz="1000">
                          <a:effectLst/>
                        </a:rPr>
                        <a:t>15€</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000">
                          <a:effectLst/>
                        </a:rPr>
                        <a:t>60€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000">
                          <a:effectLst/>
                        </a:rPr>
                        <a:t>180€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000">
                          <a:effectLst/>
                        </a:rPr>
                        <a:t>230€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r>
              <a:tr h="339933">
                <a:tc>
                  <a:txBody>
                    <a:bodyPr/>
                    <a:lstStyle/>
                    <a:p>
                      <a:pPr algn="ctr">
                        <a:lnSpc>
                          <a:spcPct val="110000"/>
                        </a:lnSpc>
                        <a:spcAft>
                          <a:spcPts val="0"/>
                        </a:spcAft>
                      </a:pPr>
                      <a:r>
                        <a:rPr lang="es-ES" sz="1000">
                          <a:effectLst/>
                        </a:rPr>
                        <a:t>KITESURF</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Aft>
                          <a:spcPts val="0"/>
                        </a:spcAft>
                      </a:pPr>
                      <a:r>
                        <a:rPr lang="es-ES" sz="1000">
                          <a:effectLst/>
                        </a:rPr>
                        <a:t>20€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000">
                          <a:effectLst/>
                        </a:rPr>
                        <a:t>80€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000">
                          <a:effectLst/>
                        </a:rPr>
                        <a:t>240€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000">
                          <a:effectLst/>
                        </a:rPr>
                        <a:t>310€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r>
              <a:tr h="339933">
                <a:tc>
                  <a:txBody>
                    <a:bodyPr/>
                    <a:lstStyle/>
                    <a:p>
                      <a:pPr algn="ctr">
                        <a:lnSpc>
                          <a:spcPct val="110000"/>
                        </a:lnSpc>
                        <a:spcAft>
                          <a:spcPts val="0"/>
                        </a:spcAft>
                      </a:pPr>
                      <a:r>
                        <a:rPr lang="es-ES" sz="1000">
                          <a:effectLst/>
                        </a:rPr>
                        <a:t>ESQUI ACUATICO</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Aft>
                          <a:spcPts val="0"/>
                        </a:spcAft>
                      </a:pPr>
                      <a:r>
                        <a:rPr lang="es-ES" sz="1000">
                          <a:effectLst/>
                        </a:rPr>
                        <a:t>25€</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000">
                          <a:effectLst/>
                        </a:rPr>
                        <a:t>100€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000">
                          <a:effectLst/>
                        </a:rPr>
                        <a:t>300€</a:t>
                      </a:r>
                      <a:endParaRPr lang="es-ES" sz="1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0000"/>
                        </a:lnSpc>
                        <a:spcAft>
                          <a:spcPts val="0"/>
                        </a:spcAft>
                      </a:pPr>
                      <a:r>
                        <a:rPr lang="es-ES" sz="1000" dirty="0">
                          <a:effectLst/>
                        </a:rPr>
                        <a:t>390€</a:t>
                      </a:r>
                      <a:endParaRPr lang="es-ES" sz="1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r>
            </a:tbl>
          </a:graphicData>
        </a:graphic>
      </p:graphicFrame>
      <p:sp>
        <p:nvSpPr>
          <p:cNvPr id="5" name="Rectángulo 4"/>
          <p:cNvSpPr/>
          <p:nvPr/>
        </p:nvSpPr>
        <p:spPr>
          <a:xfrm>
            <a:off x="401045" y="4767239"/>
            <a:ext cx="9445460" cy="1685077"/>
          </a:xfrm>
          <a:prstGeom prst="rect">
            <a:avLst/>
          </a:prstGeom>
        </p:spPr>
        <p:txBody>
          <a:bodyPr wrap="square">
            <a:spAutoFit/>
          </a:bodyPr>
          <a:lstStyle/>
          <a:p>
            <a:pPr>
              <a:lnSpc>
                <a:spcPct val="115000"/>
              </a:lnSpc>
              <a:spcAft>
                <a:spcPts val="0"/>
              </a:spcAft>
            </a:pPr>
            <a:r>
              <a:rPr lang="es-ES" dirty="0">
                <a:latin typeface="Century Gothic" panose="020B0502020202020204" pitchFamily="34" charset="0"/>
                <a:ea typeface="Times New Roman" panose="02020603050405020304" pitchFamily="18" charset="0"/>
                <a:cs typeface="Bliss-Light"/>
              </a:rPr>
              <a:t>Las clases se dividirán en dos grupos:</a:t>
            </a:r>
            <a:endParaRPr lang="es-ES" dirty="0">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0"/>
              </a:spcAft>
              <a:buFont typeface="Courier New" panose="02070309020205020404" pitchFamily="49" charset="0"/>
              <a:buChar char="o"/>
            </a:pPr>
            <a:r>
              <a:rPr lang="es-ES" b="1" dirty="0">
                <a:latin typeface="Century Gothic" panose="020B0502020202020204" pitchFamily="34" charset="0"/>
                <a:ea typeface="Times New Roman" panose="02020603050405020304" pitchFamily="18" charset="0"/>
                <a:cs typeface="Bliss-Light"/>
              </a:rPr>
              <a:t>1grupo:</a:t>
            </a:r>
            <a:r>
              <a:rPr lang="es-ES" dirty="0">
                <a:latin typeface="Century Gothic" panose="020B0502020202020204" pitchFamily="34" charset="0"/>
                <a:ea typeface="Times New Roman" panose="02020603050405020304" pitchFamily="18" charset="0"/>
                <a:cs typeface="Bliss-Light"/>
              </a:rPr>
              <a:t> Sera para los principiantes que se adentran en estos magníficos deportes. Para ello aconsejamos que la duración del curso sea de un </a:t>
            </a:r>
            <a:r>
              <a:rPr lang="es-ES" dirty="0" smtClean="0">
                <a:latin typeface="Century Gothic" panose="020B0502020202020204" pitchFamily="34" charset="0"/>
                <a:ea typeface="Times New Roman" panose="02020603050405020304" pitchFamily="18" charset="0"/>
                <a:cs typeface="Bliss-Light"/>
              </a:rPr>
              <a:t>mes.</a:t>
            </a:r>
            <a:endParaRPr lang="es-ES" dirty="0" smtClean="0">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0"/>
              </a:spcAft>
              <a:buFont typeface="Courier New" panose="02070309020205020404" pitchFamily="49" charset="0"/>
              <a:buChar char="o"/>
            </a:pPr>
            <a:r>
              <a:rPr lang="es-ES" b="1" dirty="0" smtClean="0">
                <a:latin typeface="Century Gothic" panose="020B0502020202020204" pitchFamily="34" charset="0"/>
                <a:ea typeface="Times New Roman" panose="02020603050405020304" pitchFamily="18" charset="0"/>
                <a:cs typeface="Bliss-Light"/>
              </a:rPr>
              <a:t>2grupo</a:t>
            </a:r>
            <a:r>
              <a:rPr lang="es-ES" dirty="0">
                <a:latin typeface="Century Gothic" panose="020B0502020202020204" pitchFamily="34" charset="0"/>
                <a:ea typeface="Times New Roman" panose="02020603050405020304" pitchFamily="18" charset="0"/>
                <a:cs typeface="Bliss-Light"/>
              </a:rPr>
              <a:t>: Sera para personas que ya entiende el deporte y podrán optar por la duración que mejor les </a:t>
            </a:r>
            <a:r>
              <a:rPr lang="es-ES" dirty="0" smtClean="0">
                <a:latin typeface="Century Gothic" panose="020B0502020202020204" pitchFamily="34" charset="0"/>
                <a:ea typeface="Times New Roman" panose="02020603050405020304" pitchFamily="18" charset="0"/>
                <a:cs typeface="Bliss-Light"/>
              </a:rPr>
              <a:t>convengan.</a:t>
            </a:r>
            <a:endParaRPr lang="es-ES" dirty="0"/>
          </a:p>
        </p:txBody>
      </p:sp>
    </p:spTree>
    <p:extLst>
      <p:ext uri="{BB962C8B-B14F-4D97-AF65-F5344CB8AC3E}">
        <p14:creationId xmlns="" xmlns:p14="http://schemas.microsoft.com/office/powerpoint/2010/main" val="29995806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442174"/>
            <a:ext cx="8596668" cy="794197"/>
          </a:xfrm>
        </p:spPr>
        <p:txBody>
          <a:bodyPr/>
          <a:lstStyle/>
          <a:p>
            <a:r>
              <a:rPr lang="es-ES" dirty="0" smtClean="0"/>
              <a:t>Elección del mercado objetivo</a:t>
            </a:r>
            <a:endParaRPr lang="es-ES" dirty="0"/>
          </a:p>
        </p:txBody>
      </p:sp>
      <p:sp>
        <p:nvSpPr>
          <p:cNvPr id="3" name="Marcador de contenido 2"/>
          <p:cNvSpPr>
            <a:spLocks noGrp="1"/>
          </p:cNvSpPr>
          <p:nvPr>
            <p:ph idx="1"/>
          </p:nvPr>
        </p:nvSpPr>
        <p:spPr>
          <a:xfrm>
            <a:off x="677334" y="1117101"/>
            <a:ext cx="8596668" cy="5125792"/>
          </a:xfrm>
        </p:spPr>
        <p:txBody>
          <a:bodyPr>
            <a:normAutofit/>
          </a:bodyPr>
          <a:lstStyle/>
          <a:p>
            <a:pPr marL="0" indent="0">
              <a:buNone/>
            </a:pPr>
            <a:r>
              <a:rPr lang="es-ES" b="1" dirty="0"/>
              <a:t>En cuanto a la edad:</a:t>
            </a:r>
            <a:endParaRPr lang="es-ES" sz="2000" b="1" dirty="0"/>
          </a:p>
          <a:p>
            <a:pPr marL="0" indent="0">
              <a:buNone/>
            </a:pPr>
            <a:r>
              <a:rPr lang="es-ES" b="1" dirty="0"/>
              <a:t> </a:t>
            </a:r>
            <a:endParaRPr lang="es-ES" sz="3200" b="1" dirty="0"/>
          </a:p>
          <a:p>
            <a:pPr lvl="1"/>
            <a:r>
              <a:rPr lang="es-ES" dirty="0"/>
              <a:t>En cuanto a los menores de edad podrán disfrutar de la enseñanza de estos deportes con previa autorización de sus tutores legales. La edad minina será de 16 años.</a:t>
            </a:r>
            <a:endParaRPr lang="es-ES" sz="3000" b="1" dirty="0"/>
          </a:p>
          <a:p>
            <a:pPr lvl="1"/>
            <a:r>
              <a:rPr lang="es-ES" dirty="0"/>
              <a:t>Para los hombres y mujeres, no existe un límite de edad, siempre y cuando estas personas estén en forma.</a:t>
            </a:r>
            <a:endParaRPr lang="es-ES" sz="3000" b="1" dirty="0"/>
          </a:p>
          <a:p>
            <a:pPr marL="0" indent="0">
              <a:buNone/>
            </a:pPr>
            <a:r>
              <a:rPr lang="es-ES" dirty="0"/>
              <a:t> </a:t>
            </a:r>
            <a:endParaRPr lang="es-ES" sz="3200" b="1" dirty="0"/>
          </a:p>
          <a:p>
            <a:pPr marL="0" indent="0">
              <a:buNone/>
            </a:pPr>
            <a:r>
              <a:rPr lang="es-ES" b="1" dirty="0"/>
              <a:t>Recomendaciones:</a:t>
            </a:r>
            <a:endParaRPr lang="es-ES" sz="2000" b="1" dirty="0"/>
          </a:p>
          <a:p>
            <a:pPr marL="0" indent="0">
              <a:buNone/>
            </a:pPr>
            <a:r>
              <a:rPr lang="es-ES" b="1" dirty="0"/>
              <a:t> </a:t>
            </a:r>
            <a:endParaRPr lang="es-ES" sz="3200" b="1" dirty="0"/>
          </a:p>
          <a:p>
            <a:r>
              <a:rPr lang="es-ES" u="heavy" dirty="0"/>
              <a:t>En general</a:t>
            </a:r>
            <a:r>
              <a:rPr lang="es-ES" u="heavy" dirty="0" smtClean="0"/>
              <a:t>:</a:t>
            </a:r>
            <a:endParaRPr lang="es-ES" sz="3200" b="1" dirty="0"/>
          </a:p>
          <a:p>
            <a:pPr lvl="1"/>
            <a:r>
              <a:rPr lang="es-ES" dirty="0"/>
              <a:t>P</a:t>
            </a:r>
            <a:r>
              <a:rPr lang="es-ES" dirty="0" smtClean="0"/>
              <a:t>ersonas </a:t>
            </a:r>
            <a:r>
              <a:rPr lang="es-ES" dirty="0"/>
              <a:t>físicamente </a:t>
            </a:r>
            <a:r>
              <a:rPr lang="es-ES" dirty="0" smtClean="0"/>
              <a:t>activas</a:t>
            </a:r>
          </a:p>
          <a:p>
            <a:pPr lvl="1"/>
            <a:r>
              <a:rPr lang="es-ES" dirty="0" smtClean="0"/>
              <a:t>Personas </a:t>
            </a:r>
            <a:r>
              <a:rPr lang="es-ES" dirty="0"/>
              <a:t>saludables</a:t>
            </a:r>
            <a:endParaRPr lang="es-ES" sz="3000" b="1" dirty="0"/>
          </a:p>
          <a:p>
            <a:pPr lvl="1"/>
            <a:r>
              <a:rPr lang="es-ES" dirty="0"/>
              <a:t>Personas con ganas de aprender</a:t>
            </a:r>
            <a:r>
              <a:rPr lang="es-ES" dirty="0" smtClean="0"/>
              <a:t>.</a:t>
            </a:r>
            <a:r>
              <a:rPr lang="es-ES" dirty="0"/>
              <a:t> </a:t>
            </a:r>
            <a:endParaRPr lang="es-ES" sz="3200" b="1" dirty="0"/>
          </a:p>
        </p:txBody>
      </p:sp>
    </p:spTree>
    <p:extLst>
      <p:ext uri="{BB962C8B-B14F-4D97-AF65-F5344CB8AC3E}">
        <p14:creationId xmlns="" xmlns:p14="http://schemas.microsoft.com/office/powerpoint/2010/main" val="10944194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0152" y="386367"/>
            <a:ext cx="9158092" cy="6471633"/>
          </a:xfrm>
        </p:spPr>
        <p:txBody>
          <a:bodyPr>
            <a:normAutofit/>
          </a:bodyPr>
          <a:lstStyle/>
          <a:p>
            <a:r>
              <a:rPr lang="es-ES" u="heavy" dirty="0"/>
              <a:t>En cuanto al deporte</a:t>
            </a:r>
            <a:r>
              <a:rPr lang="es-ES" u="heavy" dirty="0" smtClean="0"/>
              <a:t>:</a:t>
            </a:r>
            <a:endParaRPr lang="es-ES" sz="3200" b="1" dirty="0"/>
          </a:p>
          <a:p>
            <a:pPr marL="457200" lvl="1" indent="0">
              <a:buNone/>
            </a:pPr>
            <a:r>
              <a:rPr lang="es-ES" b="1" dirty="0"/>
              <a:t>PESCA TIERRA/MAR</a:t>
            </a:r>
            <a:endParaRPr lang="es-ES" sz="2800" b="1" dirty="0"/>
          </a:p>
          <a:p>
            <a:pPr lvl="2"/>
            <a:r>
              <a:rPr lang="es-ES" dirty="0"/>
              <a:t>Verifique el pronóstico </a:t>
            </a:r>
            <a:r>
              <a:rPr lang="es-ES" dirty="0" smtClean="0"/>
              <a:t>meteorológico</a:t>
            </a:r>
          </a:p>
          <a:p>
            <a:pPr lvl="2"/>
            <a:r>
              <a:rPr lang="es-ES" dirty="0" smtClean="0"/>
              <a:t>La </a:t>
            </a:r>
            <a:r>
              <a:rPr lang="es-ES" dirty="0"/>
              <a:t>escogencia del sitio de pesca</a:t>
            </a:r>
            <a:endParaRPr lang="es-ES" sz="2400" b="1" dirty="0"/>
          </a:p>
          <a:p>
            <a:pPr lvl="2"/>
            <a:r>
              <a:rPr lang="es-ES" dirty="0"/>
              <a:t>Tener buena condición física y tener un buen equipo</a:t>
            </a:r>
            <a:r>
              <a:rPr lang="es-ES" dirty="0" smtClean="0"/>
              <a:t>.</a:t>
            </a:r>
            <a:endParaRPr lang="es-ES" sz="3200" b="1" dirty="0"/>
          </a:p>
          <a:p>
            <a:pPr marL="457200" lvl="1" indent="0">
              <a:buNone/>
            </a:pPr>
            <a:r>
              <a:rPr lang="es-ES" b="1" dirty="0"/>
              <a:t>PESCA SUBMARINA</a:t>
            </a:r>
            <a:endParaRPr lang="es-ES" sz="2800" b="1" dirty="0"/>
          </a:p>
          <a:p>
            <a:pPr lvl="2"/>
            <a:r>
              <a:rPr lang="es-ES" dirty="0"/>
              <a:t>C</a:t>
            </a:r>
            <a:r>
              <a:rPr lang="es-ES" dirty="0" smtClean="0"/>
              <a:t>onocer </a:t>
            </a:r>
            <a:r>
              <a:rPr lang="es-ES" dirty="0"/>
              <a:t>el lugar de pesca </a:t>
            </a:r>
            <a:endParaRPr lang="es-ES" dirty="0" smtClean="0"/>
          </a:p>
          <a:p>
            <a:pPr lvl="2"/>
            <a:r>
              <a:rPr lang="es-ES" dirty="0" smtClean="0"/>
              <a:t>Siempre </a:t>
            </a:r>
            <a:r>
              <a:rPr lang="es-ES" dirty="0"/>
              <a:t>debemos ver la previsión del tiempo</a:t>
            </a:r>
            <a:endParaRPr lang="es-ES" sz="2400" b="1" dirty="0"/>
          </a:p>
          <a:p>
            <a:pPr lvl="2"/>
            <a:r>
              <a:rPr lang="es-ES" dirty="0"/>
              <a:t>Siempre utilice ropa protectora contra agentes climático</a:t>
            </a:r>
            <a:endParaRPr lang="es-ES" sz="2400" b="1" dirty="0"/>
          </a:p>
          <a:p>
            <a:pPr marL="457200" lvl="1" indent="0">
              <a:buNone/>
            </a:pPr>
            <a:r>
              <a:rPr lang="es-ES" b="1" dirty="0"/>
              <a:t>KITESURF</a:t>
            </a:r>
            <a:endParaRPr lang="es-ES" sz="2800" b="1" dirty="0"/>
          </a:p>
          <a:p>
            <a:pPr lvl="2" fontAlgn="base"/>
            <a:r>
              <a:rPr lang="es-ES" dirty="0" smtClean="0"/>
              <a:t>Verifique</a:t>
            </a:r>
            <a:r>
              <a:rPr lang="es-ES" dirty="0"/>
              <a:t> el pronóstico </a:t>
            </a:r>
            <a:r>
              <a:rPr lang="es-ES" dirty="0" smtClean="0"/>
              <a:t>meteorológico</a:t>
            </a:r>
          </a:p>
          <a:p>
            <a:pPr lvl="2" fontAlgn="base"/>
            <a:r>
              <a:rPr lang="es-ES" dirty="0" smtClean="0"/>
              <a:t>No </a:t>
            </a:r>
            <a:r>
              <a:rPr lang="es-ES" dirty="0"/>
              <a:t>navegue solo</a:t>
            </a:r>
          </a:p>
          <a:p>
            <a:pPr lvl="2" fontAlgn="base"/>
            <a:r>
              <a:rPr lang="es-ES" dirty="0"/>
              <a:t>Siempre utilice ropa protectora contra los agentes climáticos</a:t>
            </a:r>
          </a:p>
          <a:p>
            <a:pPr marL="457200" lvl="1" indent="0">
              <a:buNone/>
            </a:pPr>
            <a:r>
              <a:rPr lang="es-ES" b="1" dirty="0"/>
              <a:t>ESQUI ACUATICO</a:t>
            </a:r>
            <a:endParaRPr lang="es-ES" sz="2800" b="1" dirty="0"/>
          </a:p>
          <a:p>
            <a:pPr lvl="2"/>
            <a:r>
              <a:rPr lang="es-ES" dirty="0"/>
              <a:t>Siempre debes estar relajado. </a:t>
            </a:r>
            <a:endParaRPr lang="es-ES" dirty="0" smtClean="0"/>
          </a:p>
          <a:p>
            <a:pPr lvl="2"/>
            <a:r>
              <a:rPr lang="es-ES" dirty="0" smtClean="0"/>
              <a:t>Tus pies </a:t>
            </a:r>
            <a:r>
              <a:rPr lang="es-ES" dirty="0"/>
              <a:t>siempre deben permanecer debajo de ti, procura no abusar de inclinarte hacia atrás. </a:t>
            </a:r>
            <a:endParaRPr lang="es-ES" sz="2400" b="1" dirty="0"/>
          </a:p>
          <a:p>
            <a:pPr lvl="2"/>
            <a:r>
              <a:rPr lang="es-ES" dirty="0"/>
              <a:t>Tampoco te inclines demasiado hacia adelante, sino debes estar listo porque tendrás una caída inminente</a:t>
            </a:r>
            <a:endParaRPr lang="es-ES" sz="2400" b="1" dirty="0"/>
          </a:p>
          <a:p>
            <a:pPr marL="0" indent="0">
              <a:buNone/>
            </a:pPr>
            <a:endParaRPr lang="es-ES" dirty="0"/>
          </a:p>
          <a:p>
            <a:pPr marL="0" indent="0">
              <a:buNone/>
            </a:pPr>
            <a:endParaRPr lang="es-ES" dirty="0"/>
          </a:p>
        </p:txBody>
      </p:sp>
    </p:spTree>
    <p:extLst>
      <p:ext uri="{BB962C8B-B14F-4D97-AF65-F5344CB8AC3E}">
        <p14:creationId xmlns="" xmlns:p14="http://schemas.microsoft.com/office/powerpoint/2010/main" val="170480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3520" y="120203"/>
            <a:ext cx="8596668" cy="794197"/>
          </a:xfrm>
        </p:spPr>
        <p:txBody>
          <a:bodyPr/>
          <a:lstStyle/>
          <a:p>
            <a:r>
              <a:rPr lang="es-ES" dirty="0"/>
              <a:t>ANÁLISIS DE LA COMPETENCIA</a:t>
            </a:r>
          </a:p>
        </p:txBody>
      </p:sp>
      <p:sp>
        <p:nvSpPr>
          <p:cNvPr id="3" name="Marcador de contenido 2"/>
          <p:cNvSpPr>
            <a:spLocks noGrp="1"/>
          </p:cNvSpPr>
          <p:nvPr>
            <p:ph idx="1"/>
          </p:nvPr>
        </p:nvSpPr>
        <p:spPr>
          <a:xfrm>
            <a:off x="321973" y="798489"/>
            <a:ext cx="10019762" cy="5859887"/>
          </a:xfrm>
        </p:spPr>
        <p:txBody>
          <a:bodyPr/>
          <a:lstStyle/>
          <a:p>
            <a:r>
              <a:rPr lang="es-ES" b="1" u="sng" dirty="0"/>
              <a:t>1ª WET HUELVA PRO CENTER</a:t>
            </a:r>
            <a:endParaRPr lang="es-ES" b="1" dirty="0"/>
          </a:p>
          <a:p>
            <a:pPr marL="0" indent="0">
              <a:buNone/>
            </a:pPr>
            <a:r>
              <a:rPr lang="es-ES" sz="1400" dirty="0" smtClean="0"/>
              <a:t>Es </a:t>
            </a:r>
            <a:r>
              <a:rPr lang="es-ES" sz="1400" dirty="0"/>
              <a:t>un proyecto que tiene ya más de 5 años de experiencia. La empresa se encuentra en la playa de la zona </a:t>
            </a:r>
            <a:endParaRPr lang="es-ES" sz="1400" dirty="0" smtClean="0"/>
          </a:p>
          <a:p>
            <a:pPr marL="0" indent="0">
              <a:buNone/>
            </a:pPr>
            <a:r>
              <a:rPr lang="es-ES" sz="1400" dirty="0" smtClean="0"/>
              <a:t>de </a:t>
            </a:r>
            <a:r>
              <a:rPr lang="es-ES" sz="1400" dirty="0"/>
              <a:t>la Canaleta, en Punta </a:t>
            </a:r>
            <a:r>
              <a:rPr lang="es-ES" sz="1400" dirty="0" smtClean="0"/>
              <a:t>Umbría.</a:t>
            </a:r>
          </a:p>
          <a:p>
            <a:pPr marL="0" indent="0">
              <a:buNone/>
            </a:pPr>
            <a:r>
              <a:rPr lang="es-ES" sz="1400" dirty="0"/>
              <a:t>Esta empresa ofrece:</a:t>
            </a:r>
            <a:endParaRPr lang="es-ES" sz="1400" b="1" dirty="0"/>
          </a:p>
          <a:p>
            <a:pPr>
              <a:buFont typeface="Arial" panose="020B0604020202020204" pitchFamily="34" charset="0"/>
              <a:buChar char="•"/>
            </a:pPr>
            <a:r>
              <a:rPr lang="es-ES" sz="1400" dirty="0"/>
              <a:t>Un curso que imparte profesores cualificados.</a:t>
            </a:r>
            <a:endParaRPr lang="es-ES" sz="1400" b="1" dirty="0"/>
          </a:p>
          <a:p>
            <a:pPr>
              <a:buFont typeface="Arial" panose="020B0604020202020204" pitchFamily="34" charset="0"/>
              <a:buChar char="•"/>
            </a:pPr>
            <a:r>
              <a:rPr lang="es-ES" sz="1400" dirty="0"/>
              <a:t>Alquiler del material.</a:t>
            </a:r>
            <a:endParaRPr lang="es-ES" sz="1400" b="1" dirty="0"/>
          </a:p>
          <a:p>
            <a:pPr lvl="0">
              <a:buFont typeface="Arial" panose="020B0604020202020204" pitchFamily="34" charset="0"/>
              <a:buChar char="•"/>
            </a:pPr>
            <a:r>
              <a:rPr lang="es-ES" sz="1400" dirty="0"/>
              <a:t>Tienda donde adquirir los materiales en caso de querer comprarlos</a:t>
            </a:r>
            <a:r>
              <a:rPr lang="es-ES" sz="1400" dirty="0" smtClean="0"/>
              <a:t>.</a:t>
            </a:r>
            <a:endParaRPr lang="es-ES" dirty="0" smtClean="0"/>
          </a:p>
          <a:p>
            <a:r>
              <a:rPr lang="es-ES" b="1" u="sng" dirty="0"/>
              <a:t>2ªFLECHA EXTREME</a:t>
            </a:r>
            <a:endParaRPr lang="es-ES" b="1" dirty="0"/>
          </a:p>
          <a:p>
            <a:pPr marL="0" indent="0">
              <a:buNone/>
            </a:pPr>
            <a:r>
              <a:rPr lang="es-ES" sz="1400" dirty="0" smtClean="0"/>
              <a:t>Es </a:t>
            </a:r>
            <a:r>
              <a:rPr lang="es-ES" sz="1400" dirty="0"/>
              <a:t>una escuela de .</a:t>
            </a:r>
            <a:r>
              <a:rPr lang="es-ES" sz="1400" dirty="0" smtClean="0"/>
              <a:t>KITESURF</a:t>
            </a:r>
            <a:r>
              <a:rPr lang="es-ES" sz="1400" dirty="0"/>
              <a:t>, KAYAKS Y PADDLE SUP situada a la entrada del Río Piedras en El </a:t>
            </a:r>
            <a:r>
              <a:rPr lang="es-ES" sz="1400" dirty="0" smtClean="0"/>
              <a:t>Portil.</a:t>
            </a:r>
          </a:p>
          <a:p>
            <a:pPr marL="0" indent="0">
              <a:buNone/>
            </a:pPr>
            <a:r>
              <a:rPr lang="es-ES" sz="1400" dirty="0"/>
              <a:t>Esta empresa ofrece cursos de:</a:t>
            </a:r>
            <a:endParaRPr lang="es-ES" sz="1400" b="1" dirty="0"/>
          </a:p>
          <a:p>
            <a:pPr lvl="0">
              <a:buFont typeface="Arial" panose="020B0604020202020204" pitchFamily="34" charset="0"/>
              <a:buChar char="•"/>
            </a:pPr>
            <a:r>
              <a:rPr lang="es-ES" sz="1400" dirty="0"/>
              <a:t>Kitesurf aprendiendo en la playa para después pasar al agua</a:t>
            </a:r>
          </a:p>
          <a:p>
            <a:pPr lvl="0">
              <a:buFont typeface="Arial" panose="020B0604020202020204" pitchFamily="34" charset="0"/>
              <a:buChar char="•"/>
            </a:pPr>
            <a:r>
              <a:rPr lang="es-ES" sz="1400" dirty="0"/>
              <a:t>Kayak navegando en el mar</a:t>
            </a:r>
          </a:p>
          <a:p>
            <a:pPr lvl="0">
              <a:buFont typeface="Arial" panose="020B0604020202020204" pitchFamily="34" charset="0"/>
              <a:buChar char="•"/>
            </a:pPr>
            <a:r>
              <a:rPr lang="es-ES" sz="1400" dirty="0"/>
              <a:t>Paddle SUP para todas las </a:t>
            </a:r>
            <a:r>
              <a:rPr lang="es-ES" sz="1400" dirty="0" smtClean="0"/>
              <a:t>edades</a:t>
            </a:r>
          </a:p>
          <a:p>
            <a:r>
              <a:rPr lang="es-ES" b="1" u="sng" dirty="0" smtClean="0">
                <a:solidFill>
                  <a:schemeClr val="tx1"/>
                </a:solidFill>
              </a:rPr>
              <a:t>3ª WATERPROOF KITE SCHOOL</a:t>
            </a:r>
            <a:endParaRPr lang="es-ES" sz="1400" dirty="0" smtClean="0"/>
          </a:p>
          <a:p>
            <a:pPr marL="0" indent="0">
              <a:buNone/>
            </a:pPr>
            <a:r>
              <a:rPr lang="es-ES" sz="1400" dirty="0" smtClean="0">
                <a:solidFill>
                  <a:schemeClr val="tx1"/>
                </a:solidFill>
              </a:rPr>
              <a:t>Esta empresa esta situada en el Rompido, Huelva. Y nos ofrece un deporte el cual nosotros también ofrecemos que es el Kitesurf</a:t>
            </a:r>
          </a:p>
          <a:p>
            <a:pPr marL="0" indent="0">
              <a:buNone/>
            </a:pPr>
            <a:endParaRPr lang="es-ES" sz="1400" dirty="0"/>
          </a:p>
        </p:txBody>
      </p:sp>
    </p:spTree>
    <p:extLst>
      <p:ext uri="{BB962C8B-B14F-4D97-AF65-F5344CB8AC3E}">
        <p14:creationId xmlns="" xmlns:p14="http://schemas.microsoft.com/office/powerpoint/2010/main" val="3770423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Explosión 1"/>
          <p:cNvSpPr/>
          <p:nvPr/>
        </p:nvSpPr>
        <p:spPr>
          <a:xfrm rot="1221184">
            <a:off x="7426148" y="208629"/>
            <a:ext cx="5357813" cy="4651171"/>
          </a:xfrm>
          <a:prstGeom prst="irregularSeal1">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b="1" dirty="0" smtClean="0">
              <a:solidFill>
                <a:schemeClr val="tx1"/>
              </a:solidFill>
            </a:endParaRPr>
          </a:p>
          <a:p>
            <a:pPr algn="ctr"/>
            <a:endParaRPr lang="es-ES" sz="1600" b="1" dirty="0" smtClean="0">
              <a:solidFill>
                <a:schemeClr val="tx1"/>
              </a:solidFill>
            </a:endParaRPr>
          </a:p>
          <a:p>
            <a:pPr algn="ctr"/>
            <a:r>
              <a:rPr lang="es-ES" sz="1600" b="1" dirty="0" smtClean="0">
                <a:solidFill>
                  <a:schemeClr val="tx1"/>
                </a:solidFill>
              </a:rPr>
              <a:t>En</a:t>
            </a:r>
            <a:r>
              <a:rPr lang="es-ES" sz="1600" b="1" dirty="0" smtClean="0"/>
              <a:t> </a:t>
            </a:r>
            <a:r>
              <a:rPr lang="es-ES" sz="1600" b="1" dirty="0" smtClean="0">
                <a:solidFill>
                  <a:schemeClr val="tx1"/>
                </a:solidFill>
              </a:rPr>
              <a:t>general comprobamos que casi un 80% de las personas encuestadas practican o estarían dispuestas a practicar alguno de los deportes ofertados, </a:t>
            </a:r>
          </a:p>
          <a:p>
            <a:pPr algn="ctr"/>
            <a:endParaRPr lang="es-ES" dirty="0"/>
          </a:p>
        </p:txBody>
      </p:sp>
      <p:sp>
        <p:nvSpPr>
          <p:cNvPr id="2" name="Título 1"/>
          <p:cNvSpPr>
            <a:spLocks noGrp="1"/>
          </p:cNvSpPr>
          <p:nvPr>
            <p:ph type="title"/>
          </p:nvPr>
        </p:nvSpPr>
        <p:spPr/>
        <p:txBody>
          <a:bodyPr/>
          <a:lstStyle/>
          <a:p>
            <a:r>
              <a:rPr lang="es-ES" dirty="0" smtClean="0"/>
              <a:t>ESTUDIO DEL MERCADO</a:t>
            </a:r>
            <a:endParaRPr lang="es-ES" dirty="0"/>
          </a:p>
        </p:txBody>
      </p:sp>
      <p:graphicFrame>
        <p:nvGraphicFramePr>
          <p:cNvPr id="4" name="Marcador de contenido 3"/>
          <p:cNvGraphicFramePr>
            <a:graphicFrameLocks noGrp="1"/>
          </p:cNvGraphicFramePr>
          <p:nvPr>
            <p:ph idx="1"/>
            <p:extLst>
              <p:ext uri="{D42A27DB-BD31-4B8C-83A1-F6EECF244321}">
                <p14:modId xmlns="" xmlns:p14="http://schemas.microsoft.com/office/powerpoint/2010/main" val="3750246237"/>
              </p:ext>
            </p:extLst>
          </p:nvPr>
        </p:nvGraphicFramePr>
        <p:xfrm>
          <a:off x="657226" y="1643064"/>
          <a:ext cx="7815262" cy="44434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 xmlns:p14="http://schemas.microsoft.com/office/powerpoint/2010/main" val="3131042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0"/>
            <a:r>
              <a:rPr lang="es-ES" dirty="0"/>
              <a:t> ELABORACIÓN DEL ORGANIGRAMA</a:t>
            </a:r>
            <a:br>
              <a:rPr lang="es-ES" dirty="0"/>
            </a:br>
            <a:endParaRPr lang="es-ES" dirty="0"/>
          </a:p>
        </p:txBody>
      </p:sp>
      <p:graphicFrame>
        <p:nvGraphicFramePr>
          <p:cNvPr id="4" name="Marcador de contenido 3"/>
          <p:cNvGraphicFramePr>
            <a:graphicFrameLocks noGrp="1"/>
          </p:cNvGraphicFramePr>
          <p:nvPr>
            <p:ph idx="1"/>
          </p:nvPr>
        </p:nvGraphicFramePr>
        <p:xfrm>
          <a:off x="1188501" y="1507445"/>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3338085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C:\Users\Mañana\AppData\Local\Microsoft\Windows\INetCache\IE\2TQ4ADTX\Bola%20mundo[1].gif"/>
          <p:cNvPicPr>
            <a:picLocks noChangeAspect="1" noChangeArrowheads="1"/>
          </p:cNvPicPr>
          <p:nvPr/>
        </p:nvPicPr>
        <p:blipFill>
          <a:blip r:embed="rId2"/>
          <a:srcRect/>
          <a:stretch>
            <a:fillRect/>
          </a:stretch>
        </p:blipFill>
        <p:spPr bwMode="auto">
          <a:xfrm>
            <a:off x="1079988" y="4188802"/>
            <a:ext cx="3000375" cy="2352675"/>
          </a:xfrm>
          <a:prstGeom prst="rect">
            <a:avLst/>
          </a:prstGeom>
          <a:noFill/>
        </p:spPr>
      </p:pic>
      <p:pic>
        <p:nvPicPr>
          <p:cNvPr id="3074" name="Picture 2" descr="C:\Users\Mañana\AppData\Local\Microsoft\Windows\INetCache\IE\R3V6G3B7\bombillo_ecologico[1].jpg"/>
          <p:cNvPicPr>
            <a:picLocks noChangeAspect="1" noChangeArrowheads="1"/>
          </p:cNvPicPr>
          <p:nvPr/>
        </p:nvPicPr>
        <p:blipFill>
          <a:blip r:embed="rId3"/>
          <a:srcRect/>
          <a:stretch>
            <a:fillRect/>
          </a:stretch>
        </p:blipFill>
        <p:spPr bwMode="auto">
          <a:xfrm rot="20760960">
            <a:off x="8506558" y="1290271"/>
            <a:ext cx="1514475" cy="10858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1 Título"/>
          <p:cNvSpPr>
            <a:spLocks noGrp="1"/>
          </p:cNvSpPr>
          <p:nvPr>
            <p:ph type="title"/>
          </p:nvPr>
        </p:nvSpPr>
        <p:spPr>
          <a:xfrm>
            <a:off x="677334" y="523875"/>
            <a:ext cx="8596668" cy="1320800"/>
          </a:xfrm>
        </p:spPr>
        <p:txBody>
          <a:bodyPr>
            <a:normAutofit fontScale="90000"/>
          </a:bodyPr>
          <a:lstStyle/>
          <a:p>
            <a:pPr lvl="0"/>
            <a:r>
              <a:rPr lang="es-ES" dirty="0" smtClean="0"/>
              <a:t>RESPONSABILIDAD SOCIAL CORPORATIVA</a:t>
            </a:r>
            <a:br>
              <a:rPr lang="es-ES" dirty="0" smtClean="0"/>
            </a:br>
            <a:endParaRPr lang="es-ES" dirty="0"/>
          </a:p>
        </p:txBody>
      </p:sp>
      <p:sp>
        <p:nvSpPr>
          <p:cNvPr id="3" name="2 Marcador de contenido"/>
          <p:cNvSpPr>
            <a:spLocks noGrp="1"/>
          </p:cNvSpPr>
          <p:nvPr>
            <p:ph idx="1"/>
          </p:nvPr>
        </p:nvSpPr>
        <p:spPr>
          <a:xfrm>
            <a:off x="677334" y="1585913"/>
            <a:ext cx="8596668" cy="4455449"/>
          </a:xfrm>
        </p:spPr>
        <p:txBody>
          <a:bodyPr/>
          <a:lstStyle/>
          <a:p>
            <a:pPr>
              <a:buNone/>
            </a:pPr>
            <a:r>
              <a:rPr lang="es-ES" dirty="0" smtClean="0"/>
              <a:t> Mi empresa se comprometerá a:</a:t>
            </a:r>
          </a:p>
          <a:p>
            <a:r>
              <a:rPr lang="es-ES" dirty="0" smtClean="0"/>
              <a:t>Utilizará bombillas de bajo consumo</a:t>
            </a:r>
          </a:p>
          <a:p>
            <a:r>
              <a:rPr lang="es-ES" dirty="0" smtClean="0"/>
              <a:t>Se apagaran los equipos informáticos cuando no se utilicen </a:t>
            </a:r>
          </a:p>
          <a:p>
            <a:r>
              <a:rPr lang="es-ES" dirty="0" smtClean="0"/>
              <a:t>Se hará un correcto uso de la calefacción y el aire acondicionado. </a:t>
            </a:r>
          </a:p>
          <a:p>
            <a:pPr>
              <a:buNone/>
            </a:pPr>
            <a:endParaRPr lang="es-ES" dirty="0" smtClean="0"/>
          </a:p>
          <a:p>
            <a:pPr>
              <a:buNone/>
            </a:pPr>
            <a:r>
              <a:rPr lang="es-ES" b="1" dirty="0" smtClean="0"/>
              <a:t>Nuestro objetivo</a:t>
            </a:r>
            <a:endParaRPr lang="es-ES" dirty="0" smtClean="0"/>
          </a:p>
          <a:p>
            <a:pPr>
              <a:buNone/>
            </a:pPr>
            <a:endParaRPr lang="es-ES" dirty="0"/>
          </a:p>
        </p:txBody>
      </p:sp>
      <p:pic>
        <p:nvPicPr>
          <p:cNvPr id="3075" name="Picture 3" descr="C:\Users\Mañana\AppData\Local\Microsoft\Windows\INetCache\IE\R3V6G3B7\computadora[1].gif"/>
          <p:cNvPicPr>
            <a:picLocks noChangeAspect="1" noChangeArrowheads="1"/>
          </p:cNvPicPr>
          <p:nvPr/>
        </p:nvPicPr>
        <p:blipFill>
          <a:blip r:embed="rId4"/>
          <a:srcRect/>
          <a:stretch>
            <a:fillRect/>
          </a:stretch>
        </p:blipFill>
        <p:spPr bwMode="auto">
          <a:xfrm rot="1342523">
            <a:off x="9164639" y="2296501"/>
            <a:ext cx="1279104" cy="10769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9 Rectángulo"/>
          <p:cNvSpPr/>
          <p:nvPr/>
        </p:nvSpPr>
        <p:spPr>
          <a:xfrm>
            <a:off x="4554415" y="3851030"/>
            <a:ext cx="4659923" cy="1494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ES" dirty="0" smtClean="0">
                <a:solidFill>
                  <a:schemeClr val="bg1"/>
                </a:solidFill>
              </a:rPr>
              <a:t>QUE NUESTROS SERVICIOS SEAN DE CALIDAD Y CONTRIBUYAN A MEJORAR EL DESARROLLO Y BIENESTAR DE LAS PERSONAS, CON EL MÍNIMO IMPACTO AMBIENTAL POSIBLE</a:t>
            </a:r>
            <a:endParaRPr lang="es-ES"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08373" y="310548"/>
            <a:ext cx="5935565" cy="1320800"/>
          </a:xfrm>
        </p:spPr>
        <p:txBody>
          <a:bodyPr>
            <a:normAutofit fontScale="90000"/>
          </a:bodyPr>
          <a:lstStyle/>
          <a:p>
            <a:pPr algn="ctr"/>
            <a:r>
              <a:rPr lang="es-ES" u="sng" dirty="0" smtClean="0"/>
              <a:t>GENERACIÓN Y SELECCIÓN</a:t>
            </a:r>
            <a:br>
              <a:rPr lang="es-ES" u="sng" dirty="0" smtClean="0"/>
            </a:br>
            <a:r>
              <a:rPr lang="es-ES" u="sng" dirty="0" smtClean="0"/>
              <a:t>DE LA MEJOR IDEA</a:t>
            </a:r>
            <a:endParaRPr lang="es-ES" u="sng" dirty="0"/>
          </a:p>
        </p:txBody>
      </p:sp>
      <p:sp>
        <p:nvSpPr>
          <p:cNvPr id="3" name="Marcador de contenido 2"/>
          <p:cNvSpPr>
            <a:spLocks noGrp="1"/>
          </p:cNvSpPr>
          <p:nvPr>
            <p:ph idx="1"/>
          </p:nvPr>
        </p:nvSpPr>
        <p:spPr>
          <a:xfrm>
            <a:off x="265210" y="1774223"/>
            <a:ext cx="9341928" cy="4858397"/>
          </a:xfrm>
        </p:spPr>
        <p:txBody>
          <a:bodyPr/>
          <a:lstStyle/>
          <a:p>
            <a:pPr marL="0" indent="0">
              <a:buNone/>
            </a:pPr>
            <a:endParaRPr lang="es-ES" sz="2000" dirty="0" smtClean="0"/>
          </a:p>
          <a:p>
            <a:pPr marL="0" indent="0">
              <a:buNone/>
            </a:pPr>
            <a:r>
              <a:rPr lang="es-ES" sz="2000" dirty="0" smtClean="0"/>
              <a:t>Para </a:t>
            </a:r>
            <a:r>
              <a:rPr lang="es-ES" sz="2000" dirty="0"/>
              <a:t>elegir nuestra empresa, hemos hecho </a:t>
            </a:r>
            <a:r>
              <a:rPr lang="es-ES" sz="2000" dirty="0" smtClean="0"/>
              <a:t>una</a:t>
            </a:r>
          </a:p>
          <a:p>
            <a:pPr marL="0" indent="0">
              <a:buNone/>
            </a:pPr>
            <a:r>
              <a:rPr lang="es-ES" sz="2000" dirty="0" smtClean="0"/>
              <a:t> </a:t>
            </a:r>
            <a:r>
              <a:rPr lang="es-ES" sz="2000" dirty="0"/>
              <a:t>evaluación donde exponemos las varias </a:t>
            </a:r>
            <a:r>
              <a:rPr lang="es-ES" sz="2000" dirty="0" smtClean="0"/>
              <a:t>ideas</a:t>
            </a:r>
          </a:p>
          <a:p>
            <a:pPr marL="0" indent="0">
              <a:buNone/>
            </a:pPr>
            <a:r>
              <a:rPr lang="es-ES" sz="2000" dirty="0" smtClean="0"/>
              <a:t> </a:t>
            </a:r>
            <a:r>
              <a:rPr lang="es-ES" sz="2000" dirty="0"/>
              <a:t>que teníamos </a:t>
            </a:r>
            <a:r>
              <a:rPr lang="es-ES" sz="2000" dirty="0" smtClean="0"/>
              <a:t>:</a:t>
            </a:r>
          </a:p>
          <a:p>
            <a:pPr marL="0" indent="0">
              <a:buNone/>
            </a:pPr>
            <a:endParaRPr lang="es-ES" sz="2000" dirty="0" smtClean="0"/>
          </a:p>
          <a:p>
            <a:pPr lvl="1"/>
            <a:r>
              <a:rPr lang="es-ES" dirty="0" smtClean="0"/>
              <a:t>Deporte acuáticos</a:t>
            </a:r>
          </a:p>
          <a:p>
            <a:pPr marL="457200" lvl="1" indent="0">
              <a:buNone/>
            </a:pPr>
            <a:endParaRPr lang="es-ES" sz="2000" dirty="0" smtClean="0"/>
          </a:p>
          <a:p>
            <a:pPr marL="457200" lvl="1" indent="0">
              <a:buNone/>
            </a:pPr>
            <a:endParaRPr lang="es-ES" sz="2000" dirty="0"/>
          </a:p>
          <a:p>
            <a:pPr marL="457200" lvl="1" indent="0">
              <a:buNone/>
            </a:pPr>
            <a:endParaRPr lang="es-ES" sz="2000" dirty="0" smtClean="0"/>
          </a:p>
          <a:p>
            <a:pPr lvl="1"/>
            <a:r>
              <a:rPr lang="es-ES" dirty="0" smtClean="0"/>
              <a:t>Franquicia KFC</a:t>
            </a:r>
          </a:p>
          <a:p>
            <a:pPr marL="0" indent="0">
              <a:buNone/>
            </a:pPr>
            <a:endParaRPr lang="es-ES" sz="2000" dirty="0"/>
          </a:p>
          <a:p>
            <a:pPr marL="0" indent="0">
              <a:buNone/>
            </a:pPr>
            <a:endParaRPr lang="es-ES" dirty="0" smtClean="0"/>
          </a:p>
        </p:txBody>
      </p:sp>
      <p:pic>
        <p:nvPicPr>
          <p:cNvPr id="1027" name="Picture 3" descr="C:\Users\Mañana\AppData\Local\Microsoft\Windows\INetCache\IE\E80YMD83\Idea_de_negocio[1].jpg"/>
          <p:cNvPicPr>
            <a:picLocks noChangeAspect="1" noChangeArrowheads="1"/>
          </p:cNvPicPr>
          <p:nvPr/>
        </p:nvPicPr>
        <p:blipFill>
          <a:blip r:embed="rId2"/>
          <a:srcRect/>
          <a:stretch>
            <a:fillRect/>
          </a:stretch>
        </p:blipFill>
        <p:spPr bwMode="auto">
          <a:xfrm>
            <a:off x="257175" y="0"/>
            <a:ext cx="2076451" cy="1681163"/>
          </a:xfrm>
          <a:prstGeom prst="ellipse">
            <a:avLst/>
          </a:prstGeom>
          <a:ln>
            <a:noFill/>
          </a:ln>
          <a:effectLst>
            <a:softEdge rad="112500"/>
          </a:effectLst>
        </p:spPr>
      </p:pic>
      <p:graphicFrame>
        <p:nvGraphicFramePr>
          <p:cNvPr id="4" name="Tabla 3"/>
          <p:cNvGraphicFramePr>
            <a:graphicFrameLocks noGrp="1"/>
          </p:cNvGraphicFramePr>
          <p:nvPr>
            <p:extLst>
              <p:ext uri="{D42A27DB-BD31-4B8C-83A1-F6EECF244321}">
                <p14:modId xmlns="" xmlns:p14="http://schemas.microsoft.com/office/powerpoint/2010/main" val="105175912"/>
              </p:ext>
            </p:extLst>
          </p:nvPr>
        </p:nvGraphicFramePr>
        <p:xfrm>
          <a:off x="6259696" y="1385159"/>
          <a:ext cx="5816958" cy="5247461"/>
        </p:xfrm>
        <a:graphic>
          <a:graphicData uri="http://schemas.openxmlformats.org/drawingml/2006/table">
            <a:tbl>
              <a:tblPr firstRow="1" firstCol="1" bandRow="1">
                <a:tableStyleId>{5C22544A-7EE6-4342-B048-85BDC9FD1C3A}</a:tableStyleId>
              </a:tblPr>
              <a:tblGrid>
                <a:gridCol w="3156252"/>
                <a:gridCol w="1379908"/>
                <a:gridCol w="1280798"/>
              </a:tblGrid>
              <a:tr h="487373">
                <a:tc>
                  <a:txBody>
                    <a:bodyPr/>
                    <a:lstStyle/>
                    <a:p>
                      <a:pPr algn="l">
                        <a:lnSpc>
                          <a:spcPct val="110000"/>
                        </a:lnSpc>
                        <a:spcAft>
                          <a:spcPts val="0"/>
                        </a:spcAft>
                      </a:pPr>
                      <a:r>
                        <a:rPr lang="es-ES" sz="600" dirty="0">
                          <a:effectLst/>
                        </a:rPr>
                        <a:t> </a:t>
                      </a:r>
                      <a:endParaRPr lang="es-ES" sz="6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ctr">
                        <a:lnSpc>
                          <a:spcPct val="110000"/>
                        </a:lnSpc>
                        <a:spcAft>
                          <a:spcPts val="0"/>
                        </a:spcAft>
                      </a:pPr>
                      <a:r>
                        <a:rPr lang="es-ES" sz="600">
                          <a:effectLst/>
                        </a:rPr>
                        <a:t> </a:t>
                      </a:r>
                    </a:p>
                    <a:p>
                      <a:pPr algn="ctr">
                        <a:lnSpc>
                          <a:spcPct val="110000"/>
                        </a:lnSpc>
                        <a:spcAft>
                          <a:spcPts val="0"/>
                        </a:spcAft>
                      </a:pPr>
                      <a:r>
                        <a:rPr lang="es-ES" sz="1300">
                          <a:effectLst/>
                        </a:rPr>
                        <a:t>Idea 1</a:t>
                      </a:r>
                      <a:endParaRPr lang="es-ES" sz="600">
                        <a:effectLst/>
                      </a:endParaRPr>
                    </a:p>
                    <a:p>
                      <a:pPr algn="ctr">
                        <a:lnSpc>
                          <a:spcPct val="110000"/>
                        </a:lnSpc>
                        <a:spcAft>
                          <a:spcPts val="0"/>
                        </a:spcAft>
                      </a:pPr>
                      <a:r>
                        <a:rPr lang="es-ES" sz="900">
                          <a:effectLst/>
                        </a:rPr>
                        <a:t>Deportes Acuáticos</a:t>
                      </a:r>
                      <a:endParaRPr lang="es-ES" sz="6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ctr">
                        <a:lnSpc>
                          <a:spcPct val="110000"/>
                        </a:lnSpc>
                        <a:spcAft>
                          <a:spcPts val="0"/>
                        </a:spcAft>
                      </a:pPr>
                      <a:r>
                        <a:rPr lang="es-ES" sz="600">
                          <a:effectLst/>
                        </a:rPr>
                        <a:t> </a:t>
                      </a:r>
                    </a:p>
                    <a:p>
                      <a:pPr algn="ctr">
                        <a:lnSpc>
                          <a:spcPct val="110000"/>
                        </a:lnSpc>
                        <a:spcAft>
                          <a:spcPts val="0"/>
                        </a:spcAft>
                      </a:pPr>
                      <a:r>
                        <a:rPr lang="es-ES" sz="1300">
                          <a:effectLst/>
                        </a:rPr>
                        <a:t>Idea 2</a:t>
                      </a:r>
                      <a:endParaRPr lang="es-ES" sz="600">
                        <a:effectLst/>
                      </a:endParaRPr>
                    </a:p>
                    <a:p>
                      <a:pPr algn="ctr">
                        <a:lnSpc>
                          <a:spcPct val="110000"/>
                        </a:lnSpc>
                        <a:spcAft>
                          <a:spcPts val="0"/>
                        </a:spcAft>
                      </a:pPr>
                      <a:r>
                        <a:rPr lang="es-ES" sz="1000">
                          <a:effectLst/>
                        </a:rPr>
                        <a:t>Franquicia KFC</a:t>
                      </a:r>
                      <a:endParaRPr lang="es-ES" sz="6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r>
              <a:tr h="352926">
                <a:tc>
                  <a:txBody>
                    <a:bodyPr/>
                    <a:lstStyle/>
                    <a:p>
                      <a:pPr algn="l">
                        <a:lnSpc>
                          <a:spcPct val="110000"/>
                        </a:lnSpc>
                        <a:spcAft>
                          <a:spcPts val="0"/>
                        </a:spcAft>
                      </a:pPr>
                      <a:r>
                        <a:rPr lang="es-ES" sz="1050">
                          <a:effectLst/>
                        </a:rPr>
                        <a:t> </a:t>
                      </a:r>
                    </a:p>
                    <a:p>
                      <a:pPr algn="l">
                        <a:lnSpc>
                          <a:spcPct val="110000"/>
                        </a:lnSpc>
                        <a:spcAft>
                          <a:spcPts val="0"/>
                        </a:spcAft>
                      </a:pPr>
                      <a:r>
                        <a:rPr lang="es-ES" sz="1050">
                          <a:effectLst/>
                        </a:rPr>
                        <a:t>Idea útil: Satisface necesidades</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9</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ctr">
                        <a:lnSpc>
                          <a:spcPct val="110000"/>
                        </a:lnSpc>
                        <a:spcAft>
                          <a:spcPts val="0"/>
                        </a:spcAft>
                      </a:pPr>
                      <a:r>
                        <a:rPr lang="es-ES" sz="1050">
                          <a:effectLst/>
                        </a:rPr>
                        <a:t> </a:t>
                      </a:r>
                    </a:p>
                    <a:p>
                      <a:pPr algn="ctr">
                        <a:lnSpc>
                          <a:spcPct val="110000"/>
                        </a:lnSpc>
                        <a:spcAft>
                          <a:spcPts val="0"/>
                        </a:spcAft>
                      </a:pPr>
                      <a:r>
                        <a:rPr lang="es-ES" sz="1050">
                          <a:effectLst/>
                        </a:rPr>
                        <a:t>9</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r>
              <a:tr h="352926">
                <a:tc>
                  <a:txBody>
                    <a:bodyPr/>
                    <a:lstStyle/>
                    <a:p>
                      <a:pPr algn="l">
                        <a:lnSpc>
                          <a:spcPct val="110000"/>
                        </a:lnSpc>
                        <a:spcAft>
                          <a:spcPts val="0"/>
                        </a:spcAft>
                      </a:pPr>
                      <a:r>
                        <a:rPr lang="es-ES" sz="1050">
                          <a:effectLst/>
                        </a:rPr>
                        <a:t> </a:t>
                      </a:r>
                    </a:p>
                    <a:p>
                      <a:pPr algn="l">
                        <a:lnSpc>
                          <a:spcPct val="110000"/>
                        </a:lnSpc>
                        <a:spcAft>
                          <a:spcPts val="0"/>
                        </a:spcAft>
                      </a:pPr>
                      <a:r>
                        <a:rPr lang="es-ES" sz="1050">
                          <a:effectLst/>
                        </a:rPr>
                        <a:t>Idea innovadora: novedosa en el mercado</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ctr">
                        <a:lnSpc>
                          <a:spcPct val="110000"/>
                        </a:lnSpc>
                        <a:spcAft>
                          <a:spcPts val="0"/>
                        </a:spcAft>
                      </a:pPr>
                      <a:r>
                        <a:rPr lang="es-ES" sz="1050">
                          <a:effectLst/>
                        </a:rPr>
                        <a:t> </a:t>
                      </a:r>
                    </a:p>
                    <a:p>
                      <a:pPr algn="ctr">
                        <a:lnSpc>
                          <a:spcPct val="110000"/>
                        </a:lnSpc>
                        <a:spcAft>
                          <a:spcPts val="0"/>
                        </a:spcAft>
                      </a:pPr>
                      <a:r>
                        <a:rPr lang="es-ES" sz="1050">
                          <a:effectLst/>
                        </a:rPr>
                        <a:t>10</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ctr">
                        <a:lnSpc>
                          <a:spcPct val="110000"/>
                        </a:lnSpc>
                        <a:spcAft>
                          <a:spcPts val="0"/>
                        </a:spcAft>
                      </a:pPr>
                      <a:r>
                        <a:rPr lang="es-ES" sz="1050">
                          <a:effectLst/>
                        </a:rPr>
                        <a:t> </a:t>
                      </a:r>
                    </a:p>
                    <a:p>
                      <a:pPr algn="ctr">
                        <a:lnSpc>
                          <a:spcPct val="110000"/>
                        </a:lnSpc>
                        <a:spcAft>
                          <a:spcPts val="0"/>
                        </a:spcAft>
                      </a:pPr>
                      <a:r>
                        <a:rPr lang="es-ES" sz="1050">
                          <a:effectLst/>
                        </a:rPr>
                        <a:t>8</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r>
              <a:tr h="352926">
                <a:tc>
                  <a:txBody>
                    <a:bodyPr/>
                    <a:lstStyle/>
                    <a:p>
                      <a:pPr algn="l">
                        <a:lnSpc>
                          <a:spcPct val="110000"/>
                        </a:lnSpc>
                        <a:spcAft>
                          <a:spcPts val="0"/>
                        </a:spcAft>
                      </a:pPr>
                      <a:r>
                        <a:rPr lang="es-ES" sz="1050">
                          <a:effectLst/>
                        </a:rPr>
                        <a:t> </a:t>
                      </a:r>
                    </a:p>
                    <a:p>
                      <a:pPr algn="l">
                        <a:lnSpc>
                          <a:spcPct val="110000"/>
                        </a:lnSpc>
                        <a:spcAft>
                          <a:spcPts val="0"/>
                        </a:spcAft>
                      </a:pPr>
                      <a:r>
                        <a:rPr lang="es-ES" sz="1050">
                          <a:effectLst/>
                        </a:rPr>
                        <a:t>Hueco de mercado: Posibilidad de competir</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ctr">
                        <a:lnSpc>
                          <a:spcPct val="110000"/>
                        </a:lnSpc>
                        <a:spcAft>
                          <a:spcPts val="0"/>
                        </a:spcAft>
                      </a:pPr>
                      <a:r>
                        <a:rPr lang="es-ES" sz="1050">
                          <a:effectLst/>
                        </a:rPr>
                        <a:t> </a:t>
                      </a:r>
                    </a:p>
                    <a:p>
                      <a:pPr algn="ctr">
                        <a:lnSpc>
                          <a:spcPct val="110000"/>
                        </a:lnSpc>
                        <a:spcAft>
                          <a:spcPts val="0"/>
                        </a:spcAft>
                      </a:pPr>
                      <a:r>
                        <a:rPr lang="es-ES" sz="1050">
                          <a:effectLst/>
                        </a:rPr>
                        <a:t>9</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ctr">
                        <a:lnSpc>
                          <a:spcPct val="110000"/>
                        </a:lnSpc>
                        <a:spcAft>
                          <a:spcPts val="0"/>
                        </a:spcAft>
                      </a:pPr>
                      <a:r>
                        <a:rPr lang="es-ES" sz="1050">
                          <a:effectLst/>
                        </a:rPr>
                        <a:t> </a:t>
                      </a:r>
                    </a:p>
                    <a:p>
                      <a:pPr algn="ctr">
                        <a:lnSpc>
                          <a:spcPct val="110000"/>
                        </a:lnSpc>
                        <a:spcAft>
                          <a:spcPts val="0"/>
                        </a:spcAft>
                      </a:pPr>
                      <a:r>
                        <a:rPr lang="es-ES" sz="1050">
                          <a:effectLst/>
                        </a:rPr>
                        <a:t>9</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r>
              <a:tr h="352926">
                <a:tc>
                  <a:txBody>
                    <a:bodyPr/>
                    <a:lstStyle/>
                    <a:p>
                      <a:pPr algn="l">
                        <a:lnSpc>
                          <a:spcPct val="110000"/>
                        </a:lnSpc>
                        <a:spcAft>
                          <a:spcPts val="0"/>
                        </a:spcAft>
                      </a:pPr>
                      <a:r>
                        <a:rPr lang="es-ES" sz="1050">
                          <a:effectLst/>
                        </a:rPr>
                        <a:t> </a:t>
                      </a:r>
                    </a:p>
                    <a:p>
                      <a:pPr algn="l">
                        <a:lnSpc>
                          <a:spcPct val="110000"/>
                        </a:lnSpc>
                        <a:spcAft>
                          <a:spcPts val="0"/>
                        </a:spcAft>
                      </a:pPr>
                      <a:r>
                        <a:rPr lang="es-ES" sz="1050">
                          <a:effectLst/>
                        </a:rPr>
                        <a:t>Expectativas de alta rentabilidad: buenas perspectivas económicas</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9</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ctr">
                        <a:lnSpc>
                          <a:spcPct val="110000"/>
                        </a:lnSpc>
                        <a:spcAft>
                          <a:spcPts val="0"/>
                        </a:spcAft>
                      </a:pPr>
                      <a:r>
                        <a:rPr lang="es-ES" sz="1050">
                          <a:effectLst/>
                        </a:rPr>
                        <a:t> </a:t>
                      </a:r>
                    </a:p>
                    <a:p>
                      <a:pPr algn="ctr">
                        <a:lnSpc>
                          <a:spcPct val="110000"/>
                        </a:lnSpc>
                        <a:spcAft>
                          <a:spcPts val="0"/>
                        </a:spcAft>
                      </a:pPr>
                      <a:r>
                        <a:rPr lang="es-ES" sz="1050">
                          <a:effectLst/>
                        </a:rPr>
                        <a:t>8</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r>
              <a:tr h="529388">
                <a:tc>
                  <a:txBody>
                    <a:bodyPr/>
                    <a:lstStyle/>
                    <a:p>
                      <a:pPr algn="l">
                        <a:lnSpc>
                          <a:spcPct val="110000"/>
                        </a:lnSpc>
                        <a:spcAft>
                          <a:spcPts val="0"/>
                        </a:spcAft>
                      </a:pPr>
                      <a:r>
                        <a:rPr lang="es-ES" sz="1050">
                          <a:effectLst/>
                        </a:rPr>
                        <a:t> </a:t>
                      </a:r>
                    </a:p>
                    <a:p>
                      <a:pPr algn="l">
                        <a:lnSpc>
                          <a:spcPct val="110000"/>
                        </a:lnSpc>
                        <a:spcAft>
                          <a:spcPts val="0"/>
                        </a:spcAft>
                      </a:pPr>
                      <a:r>
                        <a:rPr lang="es-ES" sz="1050">
                          <a:effectLst/>
                        </a:rPr>
                        <a:t>Dificultad de su desarrollo y puesta en marcha:Requiere gran desembolso, muchos trámites…</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7</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4</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r>
              <a:tr h="529388">
                <a:tc>
                  <a:txBody>
                    <a:bodyPr/>
                    <a:lstStyle/>
                    <a:p>
                      <a:pPr algn="l">
                        <a:lnSpc>
                          <a:spcPct val="110000"/>
                        </a:lnSpc>
                        <a:spcAft>
                          <a:spcPts val="0"/>
                        </a:spcAft>
                      </a:pPr>
                      <a:r>
                        <a:rPr lang="es-ES" sz="1050">
                          <a:effectLst/>
                        </a:rPr>
                        <a:t> </a:t>
                      </a:r>
                    </a:p>
                    <a:p>
                      <a:pPr algn="l">
                        <a:lnSpc>
                          <a:spcPct val="110000"/>
                        </a:lnSpc>
                        <a:spcAft>
                          <a:spcPts val="0"/>
                        </a:spcAft>
                      </a:pPr>
                      <a:r>
                        <a:rPr lang="es-ES" sz="1050">
                          <a:effectLst/>
                        </a:rPr>
                        <a:t>Conocimientos del sector necesarios: Estudios relacionados con la actividad de la empresa</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5</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5</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r>
              <a:tr h="352926">
                <a:tc>
                  <a:txBody>
                    <a:bodyPr/>
                    <a:lstStyle/>
                    <a:p>
                      <a:pPr algn="l">
                        <a:lnSpc>
                          <a:spcPct val="110000"/>
                        </a:lnSpc>
                        <a:spcAft>
                          <a:spcPts val="0"/>
                        </a:spcAft>
                      </a:pPr>
                      <a:r>
                        <a:rPr lang="es-ES" sz="1050">
                          <a:effectLst/>
                        </a:rPr>
                        <a:t> </a:t>
                      </a:r>
                    </a:p>
                    <a:p>
                      <a:pPr algn="l">
                        <a:lnSpc>
                          <a:spcPct val="110000"/>
                        </a:lnSpc>
                        <a:spcAft>
                          <a:spcPts val="0"/>
                        </a:spcAft>
                      </a:pPr>
                      <a:r>
                        <a:rPr lang="es-ES" sz="1050">
                          <a:effectLst/>
                        </a:rPr>
                        <a:t>Escasa competencia: pocos rivales en el mercado</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10</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10</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r>
              <a:tr h="529388">
                <a:tc>
                  <a:txBody>
                    <a:bodyPr/>
                    <a:lstStyle/>
                    <a:p>
                      <a:pPr algn="l">
                        <a:lnSpc>
                          <a:spcPct val="110000"/>
                        </a:lnSpc>
                        <a:spcAft>
                          <a:spcPts val="0"/>
                        </a:spcAft>
                      </a:pPr>
                      <a:r>
                        <a:rPr lang="es-ES" sz="1050">
                          <a:effectLst/>
                        </a:rPr>
                        <a:t> </a:t>
                      </a:r>
                    </a:p>
                    <a:p>
                      <a:pPr algn="l">
                        <a:lnSpc>
                          <a:spcPct val="110000"/>
                        </a:lnSpc>
                        <a:spcAft>
                          <a:spcPts val="0"/>
                        </a:spcAft>
                      </a:pPr>
                      <a:r>
                        <a:rPr lang="es-ES" sz="1050">
                          <a:effectLst/>
                        </a:rPr>
                        <a:t>Reducida inversión inicial: gastos asumibles en cuanto a local, medios materiales y personal</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6</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9</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r>
              <a:tr h="529388">
                <a:tc>
                  <a:txBody>
                    <a:bodyPr/>
                    <a:lstStyle/>
                    <a:p>
                      <a:pPr algn="l">
                        <a:lnSpc>
                          <a:spcPct val="110000"/>
                        </a:lnSpc>
                        <a:spcAft>
                          <a:spcPts val="0"/>
                        </a:spcAft>
                      </a:pPr>
                      <a:r>
                        <a:rPr lang="es-ES" sz="1050">
                          <a:effectLst/>
                        </a:rPr>
                        <a:t> </a:t>
                      </a:r>
                    </a:p>
                    <a:p>
                      <a:pPr algn="l">
                        <a:lnSpc>
                          <a:spcPct val="110000"/>
                        </a:lnSpc>
                        <a:spcAft>
                          <a:spcPts val="0"/>
                        </a:spcAft>
                      </a:pPr>
                      <a:r>
                        <a:rPr lang="es-ES" sz="1050">
                          <a:effectLst/>
                        </a:rPr>
                        <a:t>Complejidad de la legislación aplicable: poca normativa que limite la actividad económica</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7</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l">
                        <a:lnSpc>
                          <a:spcPct val="110000"/>
                        </a:lnSpc>
                        <a:spcAft>
                          <a:spcPts val="0"/>
                        </a:spcAft>
                      </a:pPr>
                      <a:r>
                        <a:rPr lang="es-ES" sz="1050">
                          <a:effectLst/>
                        </a:rPr>
                        <a:t> </a:t>
                      </a:r>
                    </a:p>
                    <a:p>
                      <a:pPr algn="ctr">
                        <a:lnSpc>
                          <a:spcPct val="110000"/>
                        </a:lnSpc>
                        <a:spcAft>
                          <a:spcPts val="0"/>
                        </a:spcAft>
                      </a:pPr>
                      <a:r>
                        <a:rPr lang="es-ES" sz="1050">
                          <a:effectLst/>
                        </a:rPr>
                        <a:t>7</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r>
              <a:tr h="352926">
                <a:tc>
                  <a:txBody>
                    <a:bodyPr/>
                    <a:lstStyle/>
                    <a:p>
                      <a:pPr algn="ctr">
                        <a:lnSpc>
                          <a:spcPct val="110000"/>
                        </a:lnSpc>
                        <a:spcAft>
                          <a:spcPts val="0"/>
                        </a:spcAft>
                      </a:pPr>
                      <a:r>
                        <a:rPr lang="es-ES" sz="1050">
                          <a:effectLst/>
                        </a:rPr>
                        <a:t> </a:t>
                      </a:r>
                    </a:p>
                    <a:p>
                      <a:pPr algn="ctr">
                        <a:lnSpc>
                          <a:spcPct val="110000"/>
                        </a:lnSpc>
                        <a:spcAft>
                          <a:spcPts val="0"/>
                        </a:spcAft>
                      </a:pPr>
                      <a:r>
                        <a:rPr lang="es-ES" sz="1050">
                          <a:effectLst/>
                        </a:rPr>
                        <a:t>Puntuación total</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ctr">
                        <a:lnSpc>
                          <a:spcPct val="110000"/>
                        </a:lnSpc>
                        <a:spcAft>
                          <a:spcPts val="0"/>
                        </a:spcAft>
                      </a:pPr>
                      <a:r>
                        <a:rPr lang="es-ES" sz="1050">
                          <a:effectLst/>
                        </a:rPr>
                        <a:t> </a:t>
                      </a:r>
                    </a:p>
                    <a:p>
                      <a:pPr algn="ctr">
                        <a:lnSpc>
                          <a:spcPct val="110000"/>
                        </a:lnSpc>
                        <a:spcAft>
                          <a:spcPts val="0"/>
                        </a:spcAft>
                      </a:pPr>
                      <a:r>
                        <a:rPr lang="es-ES" sz="1050">
                          <a:effectLst/>
                        </a:rPr>
                        <a:t>72</a:t>
                      </a:r>
                      <a:endParaRPr lang="es-ES" sz="105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c>
                  <a:txBody>
                    <a:bodyPr/>
                    <a:lstStyle/>
                    <a:p>
                      <a:pPr algn="ctr">
                        <a:lnSpc>
                          <a:spcPct val="110000"/>
                        </a:lnSpc>
                        <a:spcAft>
                          <a:spcPts val="0"/>
                        </a:spcAft>
                      </a:pPr>
                      <a:r>
                        <a:rPr lang="es-ES" sz="1050" dirty="0">
                          <a:effectLst/>
                        </a:rPr>
                        <a:t> </a:t>
                      </a:r>
                    </a:p>
                    <a:p>
                      <a:pPr algn="ctr">
                        <a:lnSpc>
                          <a:spcPct val="110000"/>
                        </a:lnSpc>
                        <a:spcAft>
                          <a:spcPts val="0"/>
                        </a:spcAft>
                      </a:pPr>
                      <a:r>
                        <a:rPr lang="es-ES" sz="1050" dirty="0">
                          <a:effectLst/>
                        </a:rPr>
                        <a:t>69</a:t>
                      </a:r>
                      <a:endParaRPr lang="es-ES" sz="105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43864" marR="43864" marT="0" marB="0"/>
                </a:tc>
              </a:tr>
            </a:tbl>
          </a:graphicData>
        </a:graphic>
      </p:graphicFrame>
      <p:pic>
        <p:nvPicPr>
          <p:cNvPr id="1025" name="Imagen 2" descr="bombilla_animada[1]"/>
          <p:cNvPicPr>
            <a:picLocks noChangeAspect="1" noChangeArrowheads="1" noCrop="1"/>
          </p:cNvPicPr>
          <p:nvPr/>
        </p:nvPicPr>
        <p:blipFill>
          <a:blip r:embed="rId3">
            <a:extLst>
              <a:ext uri="{28A0092B-C50C-407E-A947-70E740481C1C}">
                <a14:useLocalDpi xmlns="" xmlns:a14="http://schemas.microsoft.com/office/drawing/2010/main" val="0"/>
              </a:ext>
            </a:extLst>
          </a:blip>
          <a:srcRect/>
          <a:stretch>
            <a:fillRect/>
          </a:stretch>
        </p:blipFill>
        <p:spPr bwMode="auto">
          <a:xfrm>
            <a:off x="1295400" y="4503096"/>
            <a:ext cx="810766" cy="736294"/>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Imagen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rot="21333722">
            <a:off x="3393191" y="4947691"/>
            <a:ext cx="2025879" cy="12884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Imagen 4"/>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rot="717953">
            <a:off x="3457719" y="3515287"/>
            <a:ext cx="1887013" cy="136644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 xmlns:p14="http://schemas.microsoft.com/office/powerpoint/2010/main" val="3650590520"/>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Explosión 1"/>
          <p:cNvSpPr/>
          <p:nvPr/>
        </p:nvSpPr>
        <p:spPr>
          <a:xfrm rot="388794">
            <a:off x="6764042" y="320453"/>
            <a:ext cx="5941509" cy="4636670"/>
          </a:xfrm>
          <a:prstGeom prst="irregularSeal1">
            <a:avLst/>
          </a:prstGeom>
          <a:ln>
            <a:solidFill>
              <a:srgbClr val="E03C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solidFill>
                  <a:schemeClr val="tx1"/>
                </a:solidFill>
              </a:rPr>
              <a:t>Para contra restar la inversión inicial la empresa expondrá rebajas en sus precios según la cantidad de horas solicitadas, de esta forma también podremos acotar el efecto de las amenazas como son la economía del país</a:t>
            </a:r>
            <a:endParaRPr lang="es-ES" sz="1600" dirty="0">
              <a:solidFill>
                <a:schemeClr val="tx1"/>
              </a:solidFill>
            </a:endParaRPr>
          </a:p>
        </p:txBody>
      </p:sp>
      <p:sp>
        <p:nvSpPr>
          <p:cNvPr id="2" name="1 Título"/>
          <p:cNvSpPr>
            <a:spLocks noGrp="1"/>
          </p:cNvSpPr>
          <p:nvPr>
            <p:ph type="title"/>
          </p:nvPr>
        </p:nvSpPr>
        <p:spPr>
          <a:xfrm>
            <a:off x="475454" y="570016"/>
            <a:ext cx="4060921" cy="1320800"/>
          </a:xfrm>
        </p:spPr>
        <p:txBody>
          <a:bodyPr/>
          <a:lstStyle/>
          <a:p>
            <a:r>
              <a:rPr lang="es-ES" dirty="0" smtClean="0"/>
              <a:t>ANALISIS DAFO</a:t>
            </a:r>
            <a:endParaRPr lang="es-ES" dirty="0"/>
          </a:p>
        </p:txBody>
      </p:sp>
      <p:graphicFrame>
        <p:nvGraphicFramePr>
          <p:cNvPr id="4" name="3 Marcador de contenido"/>
          <p:cNvGraphicFramePr>
            <a:graphicFrameLocks noGrp="1"/>
          </p:cNvGraphicFramePr>
          <p:nvPr>
            <p:ph idx="1"/>
          </p:nvPr>
        </p:nvGraphicFramePr>
        <p:xfrm>
          <a:off x="510639" y="1567542"/>
          <a:ext cx="6792686" cy="4397202"/>
        </p:xfrm>
        <a:graphic>
          <a:graphicData uri="http://schemas.openxmlformats.org/drawingml/2006/table">
            <a:tbl>
              <a:tblPr firstRow="1" bandRow="1">
                <a:tableStyleId>{18603FDC-E32A-4AB5-989C-0864C3EAD2B8}</a:tableStyleId>
              </a:tblPr>
              <a:tblGrid>
                <a:gridCol w="3347436"/>
                <a:gridCol w="3445250"/>
              </a:tblGrid>
              <a:tr h="380011">
                <a:tc>
                  <a:txBody>
                    <a:bodyPr/>
                    <a:lstStyle/>
                    <a:p>
                      <a:pPr marL="457200" indent="-228600" algn="ctr">
                        <a:spcAft>
                          <a:spcPts val="0"/>
                        </a:spcAft>
                        <a:tabLst>
                          <a:tab pos="2700020" algn="ctr"/>
                          <a:tab pos="5400040" algn="r"/>
                        </a:tabLst>
                      </a:pPr>
                      <a:r>
                        <a:rPr lang="es-ES" sz="1200" dirty="0"/>
                        <a:t>DEBILIDADES</a:t>
                      </a:r>
                      <a:endParaRPr lang="es-ES" sz="1400" b="1" dirty="0">
                        <a:solidFill>
                          <a:schemeClr val="bg1"/>
                        </a:solidFill>
                        <a:latin typeface="Century Schoolbook"/>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indent="-228600" algn="ctr">
                        <a:spcAft>
                          <a:spcPts val="0"/>
                        </a:spcAft>
                        <a:tabLst>
                          <a:tab pos="2700020" algn="ctr"/>
                          <a:tab pos="5400040" algn="r"/>
                        </a:tabLst>
                      </a:pPr>
                      <a:r>
                        <a:rPr lang="es-ES" sz="1200" dirty="0"/>
                        <a:t>AMENAZAS</a:t>
                      </a:r>
                      <a:endParaRPr lang="es-ES" sz="1400" b="1" dirty="0">
                        <a:solidFill>
                          <a:schemeClr val="bg1"/>
                        </a:solidFill>
                        <a:latin typeface="Century Schoolbook"/>
                        <a:ea typeface="Times New Roman"/>
                        <a:cs typeface="Times New Roman"/>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42160">
                <a:tc>
                  <a:txBody>
                    <a:bodyPr/>
                    <a:lstStyle/>
                    <a:p>
                      <a:pPr marL="342900" lvl="0" indent="-342900" algn="l">
                        <a:spcAft>
                          <a:spcPts val="0"/>
                        </a:spcAft>
                        <a:buFont typeface="Wingdings"/>
                        <a:buChar char=""/>
                        <a:tabLst>
                          <a:tab pos="2700020" algn="ctr"/>
                          <a:tab pos="5400040" algn="r"/>
                        </a:tabLst>
                      </a:pPr>
                      <a:r>
                        <a:rPr lang="es-ES" sz="1600" dirty="0"/>
                        <a:t>Nueva y no tener acogida en el </a:t>
                      </a:r>
                      <a:r>
                        <a:rPr lang="es-ES" sz="1600" dirty="0" smtClean="0"/>
                        <a:t>mercado</a:t>
                      </a:r>
                    </a:p>
                    <a:p>
                      <a:pPr marL="342900" lvl="0" indent="-342900" algn="l">
                        <a:spcAft>
                          <a:spcPts val="0"/>
                        </a:spcAft>
                        <a:buFont typeface="Wingdings"/>
                        <a:buChar char=""/>
                        <a:tabLst>
                          <a:tab pos="2700020" algn="ctr"/>
                          <a:tab pos="5400040" algn="r"/>
                        </a:tabLst>
                      </a:pPr>
                      <a:r>
                        <a:rPr lang="es-ES" sz="1600" kern="1200" dirty="0" smtClean="0"/>
                        <a:t>La inversión inicial</a:t>
                      </a:r>
                      <a:r>
                        <a:rPr lang="es-ES" sz="2800" kern="1200" dirty="0" smtClean="0"/>
                        <a:t> </a:t>
                      </a:r>
                      <a:endParaRPr lang="es-ES" sz="1200" dirty="0">
                        <a:latin typeface="+mn-lt"/>
                        <a:ea typeface="Times New Roman"/>
                        <a:cs typeface="Times New Roman"/>
                      </a:endParaRPr>
                    </a:p>
                  </a:txBody>
                  <a:tcPr marL="89535" marR="895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l">
                        <a:spcAft>
                          <a:spcPts val="0"/>
                        </a:spcAft>
                        <a:buFont typeface="Wingdings"/>
                        <a:buChar char=""/>
                        <a:tabLst>
                          <a:tab pos="2700020" algn="ctr"/>
                          <a:tab pos="5400040" algn="r"/>
                        </a:tabLst>
                      </a:pPr>
                      <a:r>
                        <a:rPr lang="es-ES" sz="1600" dirty="0"/>
                        <a:t>La economía del </a:t>
                      </a:r>
                      <a:r>
                        <a:rPr lang="es-ES" sz="1600" dirty="0" smtClean="0"/>
                        <a:t>país</a:t>
                      </a:r>
                    </a:p>
                    <a:p>
                      <a:pPr marL="342900" lvl="0" indent="-342900" algn="l">
                        <a:spcAft>
                          <a:spcPts val="0"/>
                        </a:spcAft>
                        <a:buFont typeface="Wingdings"/>
                        <a:buChar char=""/>
                        <a:tabLst>
                          <a:tab pos="2700020" algn="ctr"/>
                          <a:tab pos="5400040" algn="r"/>
                        </a:tabLst>
                      </a:pPr>
                      <a:r>
                        <a:rPr lang="es-ES" sz="1600" kern="1200" dirty="0" smtClean="0"/>
                        <a:t>La poca inversión de los clientes en ocio</a:t>
                      </a:r>
                      <a:endParaRPr lang="es-ES" sz="900" dirty="0">
                        <a:latin typeface="Century Gothic"/>
                        <a:ea typeface="Times New Roman"/>
                        <a:cs typeface="Times New Roman"/>
                      </a:endParaRPr>
                    </a:p>
                  </a:txBody>
                  <a:tcPr marL="89535" marR="895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2261">
                <a:tc>
                  <a:txBody>
                    <a:bodyPr/>
                    <a:lstStyle/>
                    <a:p>
                      <a:pPr marL="457200" indent="-228600" algn="ctr">
                        <a:spcAft>
                          <a:spcPts val="0"/>
                        </a:spcAft>
                        <a:tabLst>
                          <a:tab pos="2700020" algn="ctr"/>
                          <a:tab pos="5400040" algn="r"/>
                          <a:tab pos="2268220" algn="ctr"/>
                          <a:tab pos="5400040" algn="r"/>
                        </a:tabLst>
                      </a:pPr>
                      <a:r>
                        <a:rPr lang="es-ES" sz="1200" b="1" dirty="0"/>
                        <a:t>FORTALEZA</a:t>
                      </a:r>
                      <a:endParaRPr lang="es-ES" sz="1400" b="1" dirty="0">
                        <a:solidFill>
                          <a:srgbClr val="167AF3"/>
                        </a:solidFill>
                        <a:latin typeface="Century Schoolbook"/>
                        <a:ea typeface="Times New Roman"/>
                        <a:cs typeface="Times New Roman"/>
                      </a:endParaRPr>
                    </a:p>
                  </a:txBody>
                  <a:tcPr marL="68580" marR="6858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indent="-228600" algn="ctr">
                        <a:spcAft>
                          <a:spcPts val="0"/>
                        </a:spcAft>
                        <a:tabLst>
                          <a:tab pos="2700020" algn="ctr"/>
                          <a:tab pos="5400040" algn="r"/>
                        </a:tabLst>
                      </a:pPr>
                      <a:r>
                        <a:rPr lang="es-ES" sz="1200" b="1" dirty="0"/>
                        <a:t>OPORTUNIDADES</a:t>
                      </a:r>
                      <a:endParaRPr lang="es-ES" sz="1400" b="1" dirty="0">
                        <a:solidFill>
                          <a:srgbClr val="167AF3"/>
                        </a:solidFill>
                        <a:latin typeface="Century Schoolbook"/>
                        <a:ea typeface="Times New Roman"/>
                        <a:cs typeface="Times New Roman"/>
                      </a:endParaRPr>
                    </a:p>
                  </a:txBody>
                  <a:tcPr marL="68580" marR="6858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342770">
                <a:tc>
                  <a:txBody>
                    <a:bodyPr/>
                    <a:lstStyle/>
                    <a:p>
                      <a:pPr marL="342900" lvl="0" indent="-342900" algn="just">
                        <a:lnSpc>
                          <a:spcPct val="115000"/>
                        </a:lnSpc>
                        <a:spcBef>
                          <a:spcPts val="1200"/>
                        </a:spcBef>
                        <a:spcAft>
                          <a:spcPts val="0"/>
                        </a:spcAft>
                        <a:buFont typeface="Wingdings"/>
                        <a:buChar char=""/>
                      </a:pPr>
                      <a:r>
                        <a:rPr lang="es-ES" sz="1600" dirty="0"/>
                        <a:t>Buena localización</a:t>
                      </a:r>
                    </a:p>
                    <a:p>
                      <a:pPr marL="342900" lvl="0" indent="-342900" algn="just">
                        <a:lnSpc>
                          <a:spcPct val="115000"/>
                        </a:lnSpc>
                        <a:spcBef>
                          <a:spcPts val="1200"/>
                        </a:spcBef>
                        <a:spcAft>
                          <a:spcPts val="0"/>
                        </a:spcAft>
                        <a:buFont typeface="Wingdings"/>
                        <a:buChar char=""/>
                      </a:pPr>
                      <a:r>
                        <a:rPr lang="es-ES" sz="1600" dirty="0"/>
                        <a:t>Empresa joven y dinámica</a:t>
                      </a:r>
                    </a:p>
                    <a:p>
                      <a:pPr marL="342900" lvl="0" indent="-342900" algn="just">
                        <a:lnSpc>
                          <a:spcPct val="115000"/>
                        </a:lnSpc>
                        <a:spcBef>
                          <a:spcPts val="1200"/>
                        </a:spcBef>
                        <a:spcAft>
                          <a:spcPts val="0"/>
                        </a:spcAft>
                        <a:buFont typeface="Wingdings"/>
                        <a:buChar char=""/>
                      </a:pPr>
                      <a:r>
                        <a:rPr lang="es-ES" sz="1600" dirty="0"/>
                        <a:t>Estructura organizativa flexible</a:t>
                      </a:r>
                    </a:p>
                    <a:p>
                      <a:pPr marL="342900" lvl="0" indent="-342900" algn="just">
                        <a:lnSpc>
                          <a:spcPct val="115000"/>
                        </a:lnSpc>
                        <a:spcBef>
                          <a:spcPts val="1200"/>
                        </a:spcBef>
                        <a:spcAft>
                          <a:spcPts val="600"/>
                        </a:spcAft>
                        <a:buFont typeface="Wingdings"/>
                        <a:buChar char=""/>
                      </a:pPr>
                      <a:r>
                        <a:rPr lang="es-ES" sz="1600" kern="1200" dirty="0" smtClean="0"/>
                        <a:t>Reducción del precio</a:t>
                      </a:r>
                      <a:endParaRPr lang="es-ES" sz="1600" dirty="0">
                        <a:latin typeface="+mn-lt"/>
                        <a:ea typeface="Times New Roman"/>
                        <a:cs typeface="Times New Roman"/>
                      </a:endParaRPr>
                    </a:p>
                  </a:txBody>
                  <a:tcPr marL="89535" marR="8953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lgn="just">
                        <a:lnSpc>
                          <a:spcPct val="110000"/>
                        </a:lnSpc>
                        <a:spcAft>
                          <a:spcPts val="0"/>
                        </a:spcAft>
                        <a:buFont typeface="Wingdings"/>
                        <a:buChar char=""/>
                      </a:pPr>
                      <a:r>
                        <a:rPr lang="es-ES" sz="1600" dirty="0" smtClean="0"/>
                        <a:t>Apertura de un nuevo nicho en deporte </a:t>
                      </a:r>
                      <a:r>
                        <a:rPr lang="es-ES" sz="1600" dirty="0"/>
                        <a:t>acuático.</a:t>
                      </a:r>
                    </a:p>
                    <a:p>
                      <a:pPr marL="342900" lvl="0" indent="-342900" algn="just">
                        <a:lnSpc>
                          <a:spcPct val="110000"/>
                        </a:lnSpc>
                        <a:spcAft>
                          <a:spcPts val="0"/>
                        </a:spcAft>
                        <a:buFont typeface="Wingdings"/>
                        <a:buChar char=""/>
                      </a:pPr>
                      <a:r>
                        <a:rPr lang="es-ES" sz="1600" dirty="0" smtClean="0"/>
                        <a:t>Experiencias únicas del deporte </a:t>
                      </a:r>
                      <a:r>
                        <a:rPr lang="es-ES" sz="1600" dirty="0"/>
                        <a:t>acuático al cliente.</a:t>
                      </a:r>
                    </a:p>
                    <a:p>
                      <a:pPr marL="342900" lvl="0" indent="-342900" algn="just">
                        <a:lnSpc>
                          <a:spcPct val="110000"/>
                        </a:lnSpc>
                        <a:spcAft>
                          <a:spcPts val="600"/>
                        </a:spcAft>
                        <a:buFont typeface="Wingdings"/>
                        <a:buChar char=""/>
                      </a:pPr>
                      <a:r>
                        <a:rPr lang="es-ES" sz="1600" dirty="0" smtClean="0"/>
                        <a:t>Este servicio </a:t>
                      </a:r>
                      <a:r>
                        <a:rPr lang="es-ES" sz="1600" dirty="0"/>
                        <a:t>va a </a:t>
                      </a:r>
                      <a:r>
                        <a:rPr lang="es-ES" sz="1600" dirty="0" smtClean="0"/>
                        <a:t>turistas nacionales y extranjeros</a:t>
                      </a:r>
                      <a:endParaRPr lang="es-ES" sz="1600" dirty="0">
                        <a:latin typeface="Century Gothic"/>
                        <a:ea typeface="Times New Roman"/>
                        <a:cs typeface="Times New Roman"/>
                      </a:endParaRPr>
                    </a:p>
                  </a:txBody>
                  <a:tcPr marL="89535" marR="8953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TRÁMITES Y DOCUMENTACION.</a:t>
            </a:r>
            <a:br>
              <a:rPr lang="es-ES" dirty="0"/>
            </a:br>
            <a:endParaRPr lang="es-ES" dirty="0"/>
          </a:p>
        </p:txBody>
      </p:sp>
      <p:sp>
        <p:nvSpPr>
          <p:cNvPr id="3" name="Marcador de contenido 2"/>
          <p:cNvSpPr>
            <a:spLocks noGrp="1"/>
          </p:cNvSpPr>
          <p:nvPr>
            <p:ph idx="1"/>
          </p:nvPr>
        </p:nvSpPr>
        <p:spPr>
          <a:xfrm>
            <a:off x="677334" y="1542403"/>
            <a:ext cx="8596668" cy="4935670"/>
          </a:xfrm>
        </p:spPr>
        <p:txBody>
          <a:bodyPr/>
          <a:lstStyle/>
          <a:p>
            <a:pPr marL="362250" lvl="1" indent="0">
              <a:spcBef>
                <a:spcPts val="0"/>
              </a:spcBef>
              <a:buNone/>
            </a:pPr>
            <a:r>
              <a:rPr lang="es-ES" sz="2800" b="1" dirty="0" smtClean="0"/>
              <a:t>Tramites de constitución</a:t>
            </a:r>
          </a:p>
          <a:p>
            <a:pPr marL="648000" lvl="1">
              <a:spcBef>
                <a:spcPts val="0"/>
              </a:spcBef>
              <a:buFont typeface="Arial" panose="020B0604020202020204" pitchFamily="34" charset="0"/>
              <a:buChar char="•"/>
            </a:pPr>
            <a:r>
              <a:rPr lang="es-ES" dirty="0" smtClean="0"/>
              <a:t>Certificado </a:t>
            </a:r>
            <a:r>
              <a:rPr lang="es-ES" dirty="0"/>
              <a:t>negativo de la denominación social</a:t>
            </a:r>
          </a:p>
          <a:p>
            <a:pPr marL="648000" lvl="1">
              <a:spcBef>
                <a:spcPts val="0"/>
              </a:spcBef>
              <a:buFont typeface="Arial" panose="020B0604020202020204" pitchFamily="34" charset="0"/>
              <a:buChar char="•"/>
            </a:pPr>
            <a:r>
              <a:rPr lang="es-ES" dirty="0"/>
              <a:t>Apertura de cuenta bancaria</a:t>
            </a:r>
          </a:p>
          <a:p>
            <a:pPr marL="648000" lvl="1">
              <a:spcBef>
                <a:spcPts val="0"/>
              </a:spcBef>
              <a:buFont typeface="Arial" panose="020B0604020202020204" pitchFamily="34" charset="0"/>
              <a:buChar char="•"/>
            </a:pPr>
            <a:r>
              <a:rPr lang="es-ES" dirty="0"/>
              <a:t>Redacción de los estatutos</a:t>
            </a:r>
          </a:p>
          <a:p>
            <a:pPr marL="648000" lvl="1">
              <a:spcBef>
                <a:spcPts val="0"/>
              </a:spcBef>
              <a:buFont typeface="Arial" panose="020B0604020202020204" pitchFamily="34" charset="0"/>
              <a:buChar char="•"/>
            </a:pPr>
            <a:r>
              <a:rPr lang="es-ES" dirty="0"/>
              <a:t>Liquidación del ITP/AJD</a:t>
            </a:r>
          </a:p>
          <a:p>
            <a:pPr marL="648000" lvl="1">
              <a:spcBef>
                <a:spcPts val="0"/>
              </a:spcBef>
              <a:buFont typeface="Arial" panose="020B0604020202020204" pitchFamily="34" charset="0"/>
              <a:buChar char="•"/>
            </a:pPr>
            <a:r>
              <a:rPr lang="es-ES" dirty="0"/>
              <a:t>Solicitud del CIF</a:t>
            </a:r>
          </a:p>
          <a:p>
            <a:pPr marL="648000" lvl="1">
              <a:spcBef>
                <a:spcPts val="0"/>
              </a:spcBef>
              <a:buFont typeface="Arial" panose="020B0604020202020204" pitchFamily="34" charset="0"/>
              <a:buChar char="•"/>
            </a:pPr>
            <a:r>
              <a:rPr lang="es-ES" dirty="0"/>
              <a:t>Inscripción en el registro </a:t>
            </a:r>
            <a:r>
              <a:rPr lang="es-ES" dirty="0" smtClean="0"/>
              <a:t>mercantil</a:t>
            </a:r>
          </a:p>
          <a:p>
            <a:pPr marL="0" indent="0">
              <a:buNone/>
            </a:pPr>
            <a:r>
              <a:rPr lang="es-ES" sz="2800" b="1" dirty="0" smtClean="0"/>
              <a:t>	Tramites de puesta en marcha</a:t>
            </a:r>
          </a:p>
          <a:p>
            <a:pPr lvl="1">
              <a:spcBef>
                <a:spcPts val="0"/>
              </a:spcBef>
              <a:buFont typeface="Arial" panose="020B0604020202020204" pitchFamily="34" charset="0"/>
              <a:buChar char="•"/>
            </a:pPr>
            <a:r>
              <a:rPr lang="es-ES" sz="1400" dirty="0" smtClean="0"/>
              <a:t>Obtención de CIF</a:t>
            </a:r>
          </a:p>
          <a:p>
            <a:pPr lvl="1">
              <a:spcBef>
                <a:spcPts val="0"/>
              </a:spcBef>
              <a:buFont typeface="Arial" panose="020B0604020202020204" pitchFamily="34" charset="0"/>
              <a:buChar char="•"/>
            </a:pPr>
            <a:r>
              <a:rPr lang="es-ES" sz="1400" dirty="0"/>
              <a:t>Legalización de libros </a:t>
            </a:r>
            <a:r>
              <a:rPr lang="es-ES" sz="1400" dirty="0" smtClean="0"/>
              <a:t>contables</a:t>
            </a:r>
          </a:p>
          <a:p>
            <a:pPr lvl="1">
              <a:spcBef>
                <a:spcPts val="0"/>
              </a:spcBef>
              <a:buFont typeface="Arial" panose="020B0604020202020204" pitchFamily="34" charset="0"/>
              <a:buChar char="•"/>
            </a:pPr>
            <a:r>
              <a:rPr lang="es-ES" sz="1400" dirty="0"/>
              <a:t>Alta en el </a:t>
            </a:r>
            <a:r>
              <a:rPr lang="es-ES" sz="1400" dirty="0" smtClean="0"/>
              <a:t>IAE</a:t>
            </a:r>
          </a:p>
          <a:p>
            <a:pPr lvl="1">
              <a:spcBef>
                <a:spcPts val="0"/>
              </a:spcBef>
              <a:buFont typeface="Arial" panose="020B0604020202020204" pitchFamily="34" charset="0"/>
              <a:buChar char="•"/>
            </a:pPr>
            <a:r>
              <a:rPr lang="es-ES" sz="1400" dirty="0"/>
              <a:t>Alta en el </a:t>
            </a:r>
            <a:r>
              <a:rPr lang="es-ES" sz="1400" dirty="0" smtClean="0"/>
              <a:t>IVA</a:t>
            </a:r>
          </a:p>
          <a:p>
            <a:pPr lvl="1">
              <a:spcBef>
                <a:spcPts val="0"/>
              </a:spcBef>
              <a:buFont typeface="Arial" panose="020B0604020202020204" pitchFamily="34" charset="0"/>
              <a:buChar char="•"/>
            </a:pPr>
            <a:r>
              <a:rPr lang="es-ES" sz="1400" dirty="0"/>
              <a:t>Declaración previa de inicio de </a:t>
            </a:r>
            <a:r>
              <a:rPr lang="es-ES" sz="1400" dirty="0" smtClean="0"/>
              <a:t>actividad</a:t>
            </a:r>
          </a:p>
          <a:p>
            <a:pPr lvl="1">
              <a:spcBef>
                <a:spcPts val="0"/>
              </a:spcBef>
              <a:buFont typeface="Arial" panose="020B0604020202020204" pitchFamily="34" charset="0"/>
              <a:buChar char="•"/>
            </a:pPr>
            <a:r>
              <a:rPr lang="es-ES" sz="1400" dirty="0"/>
              <a:t>Alta en el RETA de los </a:t>
            </a:r>
            <a:r>
              <a:rPr lang="es-ES" sz="1400" dirty="0" smtClean="0"/>
              <a:t>socios</a:t>
            </a:r>
          </a:p>
          <a:p>
            <a:pPr lvl="1">
              <a:spcBef>
                <a:spcPts val="0"/>
              </a:spcBef>
              <a:buFont typeface="Arial" panose="020B0604020202020204" pitchFamily="34" charset="0"/>
              <a:buChar char="•"/>
            </a:pPr>
            <a:r>
              <a:rPr lang="es-ES" sz="1400" dirty="0"/>
              <a:t>Inscripción de la empresa en la SS </a:t>
            </a:r>
            <a:endParaRPr lang="es-ES" sz="1400" dirty="0" smtClean="0"/>
          </a:p>
          <a:p>
            <a:pPr lvl="1">
              <a:spcBef>
                <a:spcPts val="0"/>
              </a:spcBef>
              <a:buFont typeface="Arial" panose="020B0604020202020204" pitchFamily="34" charset="0"/>
              <a:buChar char="•"/>
            </a:pPr>
            <a:r>
              <a:rPr lang="es-ES" sz="1400" dirty="0"/>
              <a:t>Alta afiliación de trabajadores en el régimen </a:t>
            </a:r>
            <a:r>
              <a:rPr lang="es-ES" sz="1400" dirty="0" smtClean="0"/>
              <a:t>general</a:t>
            </a:r>
          </a:p>
          <a:p>
            <a:pPr lvl="1">
              <a:spcBef>
                <a:spcPts val="0"/>
              </a:spcBef>
              <a:buFont typeface="Arial" panose="020B0604020202020204" pitchFamily="34" charset="0"/>
              <a:buChar char="•"/>
            </a:pPr>
            <a:r>
              <a:rPr lang="es-ES" sz="1400" dirty="0" smtClean="0"/>
              <a:t>…</a:t>
            </a:r>
          </a:p>
          <a:p>
            <a:pPr marL="648000" lvl="1">
              <a:spcBef>
                <a:spcPts val="0"/>
              </a:spcBef>
              <a:buFont typeface="Arial" panose="020B0604020202020204" pitchFamily="34" charset="0"/>
              <a:buChar char="•"/>
            </a:pPr>
            <a:endParaRPr lang="es-ES" dirty="0"/>
          </a:p>
          <a:p>
            <a:pPr marL="362250" lvl="1" indent="0">
              <a:spcBef>
                <a:spcPts val="0"/>
              </a:spcBef>
              <a:buNone/>
            </a:pPr>
            <a:endParaRPr lang="es-ES" dirty="0" smtClean="0"/>
          </a:p>
        </p:txBody>
      </p:sp>
      <p:pic>
        <p:nvPicPr>
          <p:cNvPr id="6146" name="Picture 2" descr="C:\Users\Mañana\AppData\Local\Microsoft\Windows\INetCache\IE\R3V6G3B7\fillingforms9988035[1].jpg"/>
          <p:cNvPicPr>
            <a:picLocks noChangeAspect="1" noChangeArrowheads="1"/>
          </p:cNvPicPr>
          <p:nvPr/>
        </p:nvPicPr>
        <p:blipFill>
          <a:blip r:embed="rId2"/>
          <a:srcRect/>
          <a:stretch>
            <a:fillRect/>
          </a:stretch>
        </p:blipFill>
        <p:spPr bwMode="auto">
          <a:xfrm>
            <a:off x="6829425" y="1890713"/>
            <a:ext cx="2643188" cy="3381375"/>
          </a:xfrm>
          <a:prstGeom prst="rect">
            <a:avLst/>
          </a:prstGeom>
          <a:noFill/>
        </p:spPr>
      </p:pic>
    </p:spTree>
    <p:extLst>
      <p:ext uri="{BB962C8B-B14F-4D97-AF65-F5344CB8AC3E}">
        <p14:creationId xmlns="" xmlns:p14="http://schemas.microsoft.com/office/powerpoint/2010/main" val="19827232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5026" y="1182039"/>
            <a:ext cx="3709645" cy="1929170"/>
          </a:xfrm>
        </p:spPr>
        <p:txBody>
          <a:bodyPr>
            <a:normAutofit/>
          </a:bodyPr>
          <a:lstStyle/>
          <a:p>
            <a:pPr algn="ctr"/>
            <a:r>
              <a:rPr lang="es-ES" dirty="0" smtClean="0"/>
              <a:t>FUENTES</a:t>
            </a:r>
            <a:br>
              <a:rPr lang="es-ES" dirty="0" smtClean="0"/>
            </a:br>
            <a:r>
              <a:rPr lang="es-ES" dirty="0" smtClean="0"/>
              <a:t> DE </a:t>
            </a:r>
            <a:br>
              <a:rPr lang="es-ES" dirty="0" smtClean="0"/>
            </a:br>
            <a:r>
              <a:rPr lang="es-ES" dirty="0" smtClean="0"/>
              <a:t>FINANCIACION</a:t>
            </a:r>
            <a:endParaRPr lang="es-ES" dirty="0"/>
          </a:p>
        </p:txBody>
      </p:sp>
      <p:graphicFrame>
        <p:nvGraphicFramePr>
          <p:cNvPr id="4" name="Marcador de contenido 3"/>
          <p:cNvGraphicFramePr>
            <a:graphicFrameLocks noGrp="1"/>
          </p:cNvGraphicFramePr>
          <p:nvPr>
            <p:ph idx="1"/>
            <p:extLst>
              <p:ext uri="{D42A27DB-BD31-4B8C-83A1-F6EECF244321}">
                <p14:modId xmlns="" xmlns:p14="http://schemas.microsoft.com/office/powerpoint/2010/main" val="265226433"/>
              </p:ext>
            </p:extLst>
          </p:nvPr>
        </p:nvGraphicFramePr>
        <p:xfrm>
          <a:off x="3987734" y="425002"/>
          <a:ext cx="7797649" cy="6139288"/>
        </p:xfrm>
        <a:graphic>
          <a:graphicData uri="http://schemas.openxmlformats.org/drawingml/2006/table">
            <a:tbl>
              <a:tblPr firstRow="1" bandRow="1">
                <a:tableStyleId>{BC89EF96-8CEA-46FF-86C4-4CE0E7609802}</a:tableStyleId>
              </a:tblPr>
              <a:tblGrid>
                <a:gridCol w="5296584"/>
                <a:gridCol w="2501065"/>
              </a:tblGrid>
              <a:tr h="373488">
                <a:tc>
                  <a:txBody>
                    <a:bodyPr/>
                    <a:lstStyle/>
                    <a:p>
                      <a:pPr marL="71755" marR="71755" algn="ctr">
                        <a:lnSpc>
                          <a:spcPct val="110000"/>
                        </a:lnSpc>
                        <a:spcAft>
                          <a:spcPts val="0"/>
                        </a:spcAft>
                      </a:pPr>
                      <a:r>
                        <a:rPr lang="es-ES" sz="1050" b="1" dirty="0" smtClean="0">
                          <a:solidFill>
                            <a:schemeClr val="tx1"/>
                          </a:solidFill>
                          <a:effectLst/>
                          <a:latin typeface="+mn-lt"/>
                          <a:ea typeface="Times New Roman" panose="02020603050405020304" pitchFamily="18" charset="0"/>
                          <a:cs typeface="Times New Roman" panose="02020603050405020304" pitchFamily="18" charset="0"/>
                        </a:rPr>
                        <a:t>ADQUISICIÓN DE INMUEBLE</a:t>
                      </a:r>
                      <a:endParaRPr lang="es-ES" sz="105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r"/>
                      <a:r>
                        <a:rPr lang="es-ES" sz="1200" b="1" kern="1200" dirty="0" smtClean="0">
                          <a:solidFill>
                            <a:schemeClr val="bg1"/>
                          </a:solidFill>
                          <a:effectLst/>
                          <a:latin typeface="+mn-lt"/>
                          <a:ea typeface="+mn-ea"/>
                          <a:cs typeface="+mn-cs"/>
                        </a:rPr>
                        <a:t>1.545€</a:t>
                      </a:r>
                      <a:endParaRPr lang="es-ES" sz="1200" b="1" dirty="0">
                        <a:solidFill>
                          <a:schemeClr val="bg1"/>
                        </a:solidFill>
                        <a:latin typeface="+mn-lt"/>
                      </a:endParaRPr>
                    </a:p>
                  </a:txBody>
                  <a:tcPr anchor="b"/>
                </a:tc>
              </a:tr>
              <a:tr h="370840">
                <a:tc>
                  <a:txBody>
                    <a:bodyPr/>
                    <a:lstStyle/>
                    <a:p>
                      <a:pPr algn="ctr">
                        <a:lnSpc>
                          <a:spcPct val="110000"/>
                        </a:lnSpc>
                        <a:spcAft>
                          <a:spcPts val="0"/>
                        </a:spcAft>
                      </a:pPr>
                      <a:r>
                        <a:rPr lang="es-ES" sz="1050" b="1" dirty="0" smtClean="0">
                          <a:solidFill>
                            <a:schemeClr val="tx1"/>
                          </a:solidFill>
                          <a:effectLst/>
                          <a:latin typeface="+mn-lt"/>
                          <a:ea typeface="Times New Roman" panose="02020603050405020304" pitchFamily="18" charset="0"/>
                          <a:cs typeface="Times New Roman" panose="02020603050405020304" pitchFamily="18" charset="0"/>
                        </a:rPr>
                        <a:t>IINMOVILIZADO</a:t>
                      </a:r>
                      <a:r>
                        <a:rPr lang="es-ES" sz="1050" b="1" baseline="0" dirty="0" smtClean="0">
                          <a:solidFill>
                            <a:schemeClr val="tx1"/>
                          </a:solidFill>
                          <a:effectLst/>
                          <a:latin typeface="+mn-lt"/>
                          <a:ea typeface="Times New Roman" panose="02020603050405020304" pitchFamily="18" charset="0"/>
                          <a:cs typeface="Times New Roman" panose="02020603050405020304" pitchFamily="18" charset="0"/>
                        </a:rPr>
                        <a:t> </a:t>
                      </a:r>
                      <a:r>
                        <a:rPr lang="es-ES" sz="1050" b="1" dirty="0" smtClean="0">
                          <a:solidFill>
                            <a:schemeClr val="tx1"/>
                          </a:solidFill>
                          <a:effectLst/>
                          <a:latin typeface="+mn-lt"/>
                          <a:ea typeface="Times New Roman" panose="02020603050405020304" pitchFamily="18" charset="0"/>
                          <a:cs typeface="Times New Roman" panose="02020603050405020304" pitchFamily="18" charset="0"/>
                        </a:rPr>
                        <a:t>MATERIAL</a:t>
                      </a:r>
                      <a:endParaRPr lang="es-ES" sz="105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s-ES" sz="1200" b="1" dirty="0" smtClean="0">
                          <a:solidFill>
                            <a:schemeClr val="bg1"/>
                          </a:solidFill>
                          <a:effectLst/>
                          <a:latin typeface="+mn-lt"/>
                          <a:ea typeface="Times New Roman" panose="02020603050405020304" pitchFamily="18" charset="0"/>
                          <a:cs typeface="Times New Roman" panose="02020603050405020304" pitchFamily="18" charset="0"/>
                        </a:rPr>
                        <a:t>973,98€</a:t>
                      </a:r>
                    </a:p>
                    <a:p>
                      <a:pPr algn="ctr"/>
                      <a:endParaRPr lang="es-ES" sz="1200" b="1" dirty="0">
                        <a:solidFill>
                          <a:schemeClr val="bg1"/>
                        </a:solidFill>
                        <a:latin typeface="+mn-lt"/>
                      </a:endParaRPr>
                    </a:p>
                  </a:txBody>
                  <a:tcPr anchor="b"/>
                </a:tc>
              </a:tr>
              <a:tr h="370840">
                <a:tc>
                  <a:txBody>
                    <a:bodyPr/>
                    <a:lstStyle/>
                    <a:p>
                      <a:pPr algn="ctr"/>
                      <a:r>
                        <a:rPr lang="es-ES" sz="1050" b="1" kern="1200" dirty="0" smtClean="0">
                          <a:solidFill>
                            <a:schemeClr val="tx1"/>
                          </a:solidFill>
                          <a:effectLst/>
                          <a:latin typeface="+mn-lt"/>
                          <a:ea typeface="+mn-ea"/>
                          <a:cs typeface="+mn-cs"/>
                        </a:rPr>
                        <a:t>MOBILIARIO </a:t>
                      </a:r>
                      <a:endParaRPr lang="es-ES" sz="1050" b="1" dirty="0">
                        <a:solidFill>
                          <a:schemeClr val="tx1"/>
                        </a:solidFill>
                        <a:latin typeface="+mn-lt"/>
                      </a:endParaRPr>
                    </a:p>
                  </a:txBody>
                  <a:tcPr anchor="ctr"/>
                </a:tc>
                <a:tc>
                  <a:txBody>
                    <a:bodyPr/>
                    <a:lstStyle/>
                    <a:p>
                      <a:pPr marL="0" marR="0" indent="0" algn="r" defTabSz="457200" rtl="0" eaLnBrk="1" fontAlgn="auto" latinLnBrk="0" hangingPunct="1">
                        <a:lnSpc>
                          <a:spcPct val="110000"/>
                        </a:lnSpc>
                        <a:spcBef>
                          <a:spcPts val="0"/>
                        </a:spcBef>
                        <a:spcAft>
                          <a:spcPts val="0"/>
                        </a:spcAft>
                        <a:buClrTx/>
                        <a:buSzTx/>
                        <a:buFontTx/>
                        <a:buNone/>
                        <a:tabLst/>
                        <a:defRPr/>
                      </a:pPr>
                      <a:r>
                        <a:rPr lang="es-ES" sz="1200" b="1" dirty="0" smtClean="0">
                          <a:solidFill>
                            <a:schemeClr val="bg1"/>
                          </a:solidFill>
                          <a:effectLst/>
                          <a:latin typeface="+mn-lt"/>
                          <a:ea typeface="Times New Roman" panose="02020603050405020304" pitchFamily="18" charset="0"/>
                          <a:cs typeface="Times New Roman" panose="02020603050405020304" pitchFamily="18" charset="0"/>
                        </a:rPr>
                        <a:t>4.285,75€</a:t>
                      </a:r>
                    </a:p>
                    <a:p>
                      <a:pPr algn="ctr">
                        <a:lnSpc>
                          <a:spcPct val="110000"/>
                        </a:lnSpc>
                        <a:spcAft>
                          <a:spcPts val="0"/>
                        </a:spcAft>
                      </a:pPr>
                      <a:endParaRPr lang="es-ES" sz="12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b"/>
                </a:tc>
              </a:tr>
              <a:tr h="370840">
                <a:tc>
                  <a:txBody>
                    <a:bodyPr/>
                    <a:lstStyle/>
                    <a:p>
                      <a:pPr algn="ctr">
                        <a:lnSpc>
                          <a:spcPct val="110000"/>
                        </a:lnSpc>
                        <a:spcAft>
                          <a:spcPts val="0"/>
                        </a:spcAft>
                      </a:pPr>
                      <a:r>
                        <a:rPr lang="es-ES" sz="1050" b="1" dirty="0" smtClean="0">
                          <a:solidFill>
                            <a:schemeClr val="tx1"/>
                          </a:solidFill>
                          <a:effectLst/>
                          <a:latin typeface="+mn-lt"/>
                          <a:ea typeface="Times New Roman" panose="02020603050405020304" pitchFamily="18" charset="0"/>
                          <a:cs typeface="Times New Roman" panose="02020603050405020304" pitchFamily="18" charset="0"/>
                        </a:rPr>
                        <a:t>EQUIPAMENTO DE OFICINA</a:t>
                      </a:r>
                      <a:endParaRPr lang="es-ES" sz="105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r" defTabSz="457200" rtl="0" eaLnBrk="1" fontAlgn="auto" latinLnBrk="0" hangingPunct="1">
                        <a:lnSpc>
                          <a:spcPct val="110000"/>
                        </a:lnSpc>
                        <a:spcBef>
                          <a:spcPts val="0"/>
                        </a:spcBef>
                        <a:spcAft>
                          <a:spcPts val="0"/>
                        </a:spcAft>
                        <a:buClrTx/>
                        <a:buSzTx/>
                        <a:buFontTx/>
                        <a:buNone/>
                        <a:tabLst/>
                        <a:defRPr/>
                      </a:pPr>
                      <a:r>
                        <a:rPr lang="es-ES" sz="1200" b="1" dirty="0" smtClean="0">
                          <a:solidFill>
                            <a:schemeClr val="bg1"/>
                          </a:solidFill>
                          <a:effectLst/>
                          <a:latin typeface="+mn-lt"/>
                          <a:ea typeface="Times New Roman" panose="02020603050405020304" pitchFamily="18" charset="0"/>
                          <a:cs typeface="Century Gothic" panose="020B0502020202020204" pitchFamily="34" charset="0"/>
                        </a:rPr>
                        <a:t>102.41€</a:t>
                      </a:r>
                      <a:endParaRPr lang="es-ES" sz="1200" b="1" dirty="0" smtClean="0">
                        <a:solidFill>
                          <a:schemeClr val="bg1"/>
                        </a:solidFill>
                        <a:effectLst/>
                        <a:latin typeface="+mn-lt"/>
                        <a:ea typeface="Times New Roman" panose="02020603050405020304" pitchFamily="18" charset="0"/>
                        <a:cs typeface="Times New Roman" panose="02020603050405020304" pitchFamily="18" charset="0"/>
                      </a:endParaRPr>
                    </a:p>
                    <a:p>
                      <a:pPr algn="ctr">
                        <a:lnSpc>
                          <a:spcPct val="110000"/>
                        </a:lnSpc>
                        <a:spcAft>
                          <a:spcPts val="0"/>
                        </a:spcAft>
                      </a:pPr>
                      <a:endParaRPr lang="es-ES" sz="12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b"/>
                </a:tc>
              </a:tr>
              <a:tr h="370840">
                <a:tc>
                  <a:txBody>
                    <a:bodyPr/>
                    <a:lstStyle/>
                    <a:p>
                      <a:pPr algn="ctr"/>
                      <a:r>
                        <a:rPr lang="es-ES" sz="1050" b="1" kern="1200" dirty="0" smtClean="0">
                          <a:solidFill>
                            <a:schemeClr val="tx1"/>
                          </a:solidFill>
                          <a:effectLst/>
                          <a:latin typeface="+mn-lt"/>
                          <a:ea typeface="+mn-ea"/>
                          <a:cs typeface="+mn-cs"/>
                        </a:rPr>
                        <a:t>EQUIPAMENTO</a:t>
                      </a:r>
                      <a:endParaRPr lang="es-ES" sz="1050" b="1" dirty="0">
                        <a:solidFill>
                          <a:schemeClr val="tx1"/>
                        </a:solidFill>
                        <a:latin typeface="+mn-lt"/>
                      </a:endParaRPr>
                    </a:p>
                  </a:txBody>
                  <a:tcPr anchor="ctr"/>
                </a:tc>
                <a:tc>
                  <a:txBody>
                    <a:bodyPr/>
                    <a:lstStyle/>
                    <a:p>
                      <a:pPr marL="457200" algn="r">
                        <a:lnSpc>
                          <a:spcPct val="110000"/>
                        </a:lnSpc>
                        <a:spcAft>
                          <a:spcPts val="0"/>
                        </a:spcAft>
                      </a:pPr>
                      <a:r>
                        <a:rPr lang="es-ES" sz="1200" b="1" dirty="0" smtClean="0">
                          <a:solidFill>
                            <a:schemeClr val="bg1"/>
                          </a:solidFill>
                          <a:effectLst/>
                          <a:latin typeface="+mn-lt"/>
                          <a:ea typeface="Times New Roman" panose="02020603050405020304" pitchFamily="18" charset="0"/>
                          <a:cs typeface="Times New Roman" panose="02020603050405020304" pitchFamily="18" charset="0"/>
                        </a:rPr>
                        <a:t>3239,50€</a:t>
                      </a:r>
                      <a:endParaRPr lang="es-ES" sz="12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r>
              <a:tr h="370840">
                <a:tc>
                  <a:txBody>
                    <a:bodyPr/>
                    <a:lstStyle/>
                    <a:p>
                      <a:pPr algn="ctr"/>
                      <a:r>
                        <a:rPr lang="es-ES" sz="1050" b="1" kern="1200" dirty="0" smtClean="0">
                          <a:solidFill>
                            <a:schemeClr val="tx1"/>
                          </a:solidFill>
                          <a:effectLst/>
                          <a:latin typeface="+mn-lt"/>
                          <a:ea typeface="+mn-ea"/>
                          <a:cs typeface="+mn-cs"/>
                        </a:rPr>
                        <a:t>IMPUESTO</a:t>
                      </a:r>
                      <a:endParaRPr lang="es-ES" sz="1050" b="1" dirty="0">
                        <a:solidFill>
                          <a:schemeClr val="tx1"/>
                        </a:solidFill>
                        <a:latin typeface="+mn-lt"/>
                      </a:endParaRPr>
                    </a:p>
                  </a:txBody>
                  <a:tcPr anchor="ctr"/>
                </a:tc>
                <a:tc>
                  <a:txBody>
                    <a:bodyPr/>
                    <a:lstStyle/>
                    <a:p>
                      <a:pPr marL="457200" marR="0" indent="0" algn="r" defTabSz="457200" rtl="0" eaLnBrk="1" fontAlgn="auto" latinLnBrk="0" hangingPunct="1">
                        <a:lnSpc>
                          <a:spcPct val="110000"/>
                        </a:lnSpc>
                        <a:spcBef>
                          <a:spcPts val="0"/>
                        </a:spcBef>
                        <a:spcAft>
                          <a:spcPts val="0"/>
                        </a:spcAft>
                        <a:buClrTx/>
                        <a:buSzTx/>
                        <a:buFontTx/>
                        <a:buNone/>
                        <a:tabLst/>
                        <a:defRPr/>
                      </a:pPr>
                      <a:r>
                        <a:rPr lang="es-ES" sz="1200" b="1" dirty="0" smtClean="0">
                          <a:solidFill>
                            <a:schemeClr val="bg1"/>
                          </a:solidFill>
                          <a:effectLst/>
                          <a:latin typeface="+mn-lt"/>
                          <a:ea typeface="Times New Roman" panose="02020603050405020304" pitchFamily="18" charset="0"/>
                          <a:cs typeface="Century Gothic" panose="020B0502020202020204" pitchFamily="34" charset="0"/>
                        </a:rPr>
                        <a:t>760€</a:t>
                      </a:r>
                      <a:endParaRPr lang="es-ES" sz="1200" b="1" dirty="0" smtClean="0">
                        <a:solidFill>
                          <a:schemeClr val="bg1"/>
                        </a:solidFill>
                        <a:effectLst/>
                        <a:latin typeface="+mn-lt"/>
                        <a:ea typeface="Times New Roman" panose="02020603050405020304" pitchFamily="18" charset="0"/>
                        <a:cs typeface="Times New Roman" panose="02020603050405020304" pitchFamily="18" charset="0"/>
                      </a:endParaRPr>
                    </a:p>
                    <a:p>
                      <a:pPr marL="457200" algn="ctr">
                        <a:lnSpc>
                          <a:spcPct val="110000"/>
                        </a:lnSpc>
                        <a:spcAft>
                          <a:spcPts val="0"/>
                        </a:spcAft>
                      </a:pPr>
                      <a:endParaRPr lang="es-ES" sz="12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b"/>
                </a:tc>
              </a:tr>
              <a:tr h="370840">
                <a:tc>
                  <a:txBody>
                    <a:bodyPr/>
                    <a:lstStyle/>
                    <a:p>
                      <a:pPr marL="457200" algn="ctr">
                        <a:lnSpc>
                          <a:spcPct val="110000"/>
                        </a:lnSpc>
                        <a:spcAft>
                          <a:spcPts val="0"/>
                        </a:spcAft>
                      </a:pPr>
                      <a:r>
                        <a:rPr lang="es-ES" sz="1050" b="1" dirty="0" smtClean="0">
                          <a:solidFill>
                            <a:schemeClr val="tx1"/>
                          </a:solidFill>
                          <a:effectLst/>
                          <a:latin typeface="+mn-lt"/>
                          <a:ea typeface="Times New Roman" panose="02020603050405020304" pitchFamily="18" charset="0"/>
                          <a:cs typeface="Century Gothic" panose="020B0502020202020204" pitchFamily="34" charset="0"/>
                        </a:rPr>
                        <a:t>PINTURA</a:t>
                      </a:r>
                      <a:endParaRPr lang="es-ES" sz="105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457200" marR="0" indent="0" algn="r" defTabSz="457200" rtl="0" eaLnBrk="1" fontAlgn="auto" latinLnBrk="0" hangingPunct="1">
                        <a:lnSpc>
                          <a:spcPct val="110000"/>
                        </a:lnSpc>
                        <a:spcBef>
                          <a:spcPts val="0"/>
                        </a:spcBef>
                        <a:spcAft>
                          <a:spcPts val="0"/>
                        </a:spcAft>
                        <a:buClrTx/>
                        <a:buSzTx/>
                        <a:buFontTx/>
                        <a:buNone/>
                        <a:tabLst/>
                        <a:defRPr/>
                      </a:pPr>
                      <a:r>
                        <a:rPr lang="es-ES" sz="1200" b="1" dirty="0" smtClean="0">
                          <a:solidFill>
                            <a:schemeClr val="bg1"/>
                          </a:solidFill>
                          <a:effectLst/>
                          <a:latin typeface="+mn-lt"/>
                          <a:ea typeface="Times New Roman" panose="02020603050405020304" pitchFamily="18" charset="0"/>
                          <a:cs typeface="Century Gothic" panose="020B0502020202020204" pitchFamily="34" charset="0"/>
                        </a:rPr>
                        <a:t>800€</a:t>
                      </a:r>
                      <a:endParaRPr lang="es-ES" sz="1200" b="1" dirty="0" smtClean="0">
                        <a:solidFill>
                          <a:schemeClr val="bg1"/>
                        </a:solidFill>
                        <a:effectLst/>
                        <a:latin typeface="+mn-lt"/>
                        <a:ea typeface="Times New Roman" panose="02020603050405020304" pitchFamily="18" charset="0"/>
                        <a:cs typeface="Times New Roman" panose="02020603050405020304" pitchFamily="18" charset="0"/>
                      </a:endParaRPr>
                    </a:p>
                    <a:p>
                      <a:pPr marL="457200" algn="ctr">
                        <a:lnSpc>
                          <a:spcPct val="110000"/>
                        </a:lnSpc>
                        <a:spcAft>
                          <a:spcPts val="0"/>
                        </a:spcAft>
                      </a:pPr>
                      <a:endParaRPr lang="es-ES" sz="12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b"/>
                </a:tc>
              </a:tr>
              <a:tr h="370840">
                <a:tc>
                  <a:txBody>
                    <a:bodyPr/>
                    <a:lstStyle/>
                    <a:p>
                      <a:pPr marL="71755" marR="71755" indent="-228600" algn="ctr">
                        <a:spcAft>
                          <a:spcPts val="0"/>
                        </a:spcAft>
                        <a:tabLst>
                          <a:tab pos="2700020" algn="ctr"/>
                          <a:tab pos="5400040" algn="r"/>
                          <a:tab pos="630555" algn="ctr"/>
                          <a:tab pos="5400040" algn="r"/>
                        </a:tabLst>
                      </a:pPr>
                      <a:r>
                        <a:rPr lang="es-ES" sz="1050" b="1" dirty="0" smtClean="0">
                          <a:solidFill>
                            <a:schemeClr val="tx1"/>
                          </a:solidFill>
                          <a:effectLst/>
                          <a:latin typeface="+mn-lt"/>
                          <a:ea typeface="Times New Roman" panose="02020603050405020304" pitchFamily="18" charset="0"/>
                          <a:cs typeface="Times New Roman" panose="02020603050405020304" pitchFamily="18" charset="0"/>
                        </a:rPr>
                        <a:t>ELEMENTO DE TRANSPORTE</a:t>
                      </a:r>
                      <a:endParaRPr lang="es-ES" sz="105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457200" marR="0" indent="0" algn="r" defTabSz="457200" rtl="0" eaLnBrk="1" fontAlgn="auto" latinLnBrk="0" hangingPunct="1">
                        <a:lnSpc>
                          <a:spcPct val="110000"/>
                        </a:lnSpc>
                        <a:spcBef>
                          <a:spcPts val="0"/>
                        </a:spcBef>
                        <a:spcAft>
                          <a:spcPts val="0"/>
                        </a:spcAft>
                        <a:buClrTx/>
                        <a:buSzTx/>
                        <a:buFontTx/>
                        <a:buNone/>
                        <a:tabLst/>
                        <a:defRPr/>
                      </a:pPr>
                      <a:r>
                        <a:rPr lang="es-ES" sz="1200" b="1" dirty="0" smtClean="0">
                          <a:solidFill>
                            <a:schemeClr val="bg1"/>
                          </a:solidFill>
                          <a:effectLst/>
                          <a:latin typeface="+mn-lt"/>
                          <a:ea typeface="Times New Roman" panose="02020603050405020304" pitchFamily="18" charset="0"/>
                          <a:cs typeface="Times New Roman" panose="02020603050405020304" pitchFamily="18" charset="0"/>
                        </a:rPr>
                        <a:t>3.800€</a:t>
                      </a:r>
                    </a:p>
                    <a:p>
                      <a:pPr marL="457200" algn="ctr">
                        <a:lnSpc>
                          <a:spcPct val="110000"/>
                        </a:lnSpc>
                        <a:spcAft>
                          <a:spcPts val="0"/>
                        </a:spcAft>
                      </a:pPr>
                      <a:endParaRPr lang="es-ES" sz="12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ctr"/>
                </a:tc>
              </a:tr>
              <a:tr h="370840">
                <a:tc>
                  <a:txBody>
                    <a:bodyPr/>
                    <a:lstStyle/>
                    <a:p>
                      <a:pPr marL="71755" marR="71755" algn="ctr">
                        <a:lnSpc>
                          <a:spcPct val="110000"/>
                        </a:lnSpc>
                        <a:spcAft>
                          <a:spcPts val="0"/>
                        </a:spcAft>
                      </a:pPr>
                      <a:r>
                        <a:rPr lang="es-ES" sz="1050" b="1" dirty="0" smtClean="0">
                          <a:solidFill>
                            <a:schemeClr val="tx1"/>
                          </a:solidFill>
                          <a:effectLst/>
                          <a:latin typeface="+mn-lt"/>
                          <a:ea typeface="Times New Roman" panose="02020603050405020304" pitchFamily="18" charset="0"/>
                          <a:cs typeface="Century Gothic" panose="020B0502020202020204" pitchFamily="34" charset="0"/>
                        </a:rPr>
                        <a:t>GASTOS DE CONSTITUCIÓN Y PUESTA EN MARCHA</a:t>
                      </a:r>
                      <a:endParaRPr lang="es-ES" sz="105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r" defTabSz="457200" rtl="0" eaLnBrk="1" fontAlgn="auto" latinLnBrk="0" hangingPunct="1">
                        <a:lnSpc>
                          <a:spcPct val="110000"/>
                        </a:lnSpc>
                        <a:spcBef>
                          <a:spcPts val="0"/>
                        </a:spcBef>
                        <a:spcAft>
                          <a:spcPts val="0"/>
                        </a:spcAft>
                        <a:buClrTx/>
                        <a:buSzTx/>
                        <a:buFontTx/>
                        <a:buNone/>
                        <a:tabLst/>
                        <a:defRPr/>
                      </a:pPr>
                      <a:r>
                        <a:rPr lang="es-ES" sz="1200" b="1" dirty="0" smtClean="0">
                          <a:solidFill>
                            <a:schemeClr val="bg1"/>
                          </a:solidFill>
                          <a:effectLst/>
                          <a:latin typeface="+mn-lt"/>
                          <a:ea typeface="Times New Roman" panose="02020603050405020304" pitchFamily="18" charset="0"/>
                          <a:cs typeface="Century Gothic" panose="020B0502020202020204" pitchFamily="34" charset="0"/>
                        </a:rPr>
                        <a:t>990,31€</a:t>
                      </a:r>
                      <a:endParaRPr lang="es-ES" sz="1200" b="1" dirty="0" smtClean="0">
                        <a:solidFill>
                          <a:schemeClr val="bg1"/>
                        </a:solidFill>
                        <a:effectLst/>
                        <a:latin typeface="+mn-lt"/>
                        <a:ea typeface="Times New Roman" panose="02020603050405020304" pitchFamily="18" charset="0"/>
                        <a:cs typeface="Times New Roman" panose="02020603050405020304" pitchFamily="18" charset="0"/>
                      </a:endParaRPr>
                    </a:p>
                    <a:p>
                      <a:pPr algn="ctr">
                        <a:lnSpc>
                          <a:spcPct val="110000"/>
                        </a:lnSpc>
                        <a:spcAft>
                          <a:spcPts val="0"/>
                        </a:spcAft>
                      </a:pPr>
                      <a:endParaRPr lang="es-ES" sz="12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b"/>
                </a:tc>
              </a:tr>
              <a:tr h="370840">
                <a:tc>
                  <a:txBody>
                    <a:bodyPr/>
                    <a:lstStyle/>
                    <a:p>
                      <a:pPr marL="71755" marR="71755" algn="ctr">
                        <a:lnSpc>
                          <a:spcPct val="110000"/>
                        </a:lnSpc>
                        <a:spcAft>
                          <a:spcPts val="0"/>
                        </a:spcAft>
                      </a:pPr>
                      <a:r>
                        <a:rPr lang="es-ES" sz="1050" b="1" dirty="0" smtClean="0">
                          <a:solidFill>
                            <a:schemeClr val="tx1"/>
                          </a:solidFill>
                          <a:effectLst/>
                          <a:latin typeface="+mn-lt"/>
                          <a:ea typeface="Times New Roman" panose="02020603050405020304" pitchFamily="18" charset="0"/>
                          <a:cs typeface="Century Gothic" panose="020B0502020202020204" pitchFamily="34" charset="0"/>
                        </a:rPr>
                        <a:t>PROMOCIÓN Y PUBLICIDAD</a:t>
                      </a:r>
                      <a:endParaRPr lang="es-ES" sz="105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457200" marR="0" indent="0" algn="r" defTabSz="457200" rtl="0" eaLnBrk="1" fontAlgn="auto" latinLnBrk="0" hangingPunct="1">
                        <a:lnSpc>
                          <a:spcPct val="110000"/>
                        </a:lnSpc>
                        <a:spcBef>
                          <a:spcPts val="0"/>
                        </a:spcBef>
                        <a:spcAft>
                          <a:spcPts val="0"/>
                        </a:spcAft>
                        <a:buClrTx/>
                        <a:buSzTx/>
                        <a:buFontTx/>
                        <a:buNone/>
                        <a:tabLst/>
                        <a:defRPr/>
                      </a:pPr>
                      <a:r>
                        <a:rPr lang="es-ES" sz="1200" b="1" dirty="0" smtClean="0">
                          <a:solidFill>
                            <a:schemeClr val="bg1"/>
                          </a:solidFill>
                          <a:latin typeface="+mn-lt"/>
                        </a:rPr>
                        <a:t>40€</a:t>
                      </a:r>
                    </a:p>
                    <a:p>
                      <a:pPr marL="457200" algn="ctr">
                        <a:lnSpc>
                          <a:spcPct val="110000"/>
                        </a:lnSpc>
                        <a:spcAft>
                          <a:spcPts val="0"/>
                        </a:spcAft>
                      </a:pPr>
                      <a:endParaRPr lang="es-ES" sz="12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b"/>
                </a:tc>
              </a:tr>
              <a:tr h="370840">
                <a:tc>
                  <a:txBody>
                    <a:bodyPr/>
                    <a:lstStyle/>
                    <a:p>
                      <a:pPr marL="71755" marR="71755" algn="ctr">
                        <a:lnSpc>
                          <a:spcPct val="110000"/>
                        </a:lnSpc>
                        <a:spcAft>
                          <a:spcPts val="0"/>
                        </a:spcAft>
                      </a:pPr>
                      <a:r>
                        <a:rPr lang="es-ES" sz="1050" b="1" dirty="0" smtClean="0">
                          <a:solidFill>
                            <a:schemeClr val="tx1"/>
                          </a:solidFill>
                          <a:effectLst/>
                          <a:latin typeface="+mn-lt"/>
                          <a:ea typeface="Times New Roman" panose="02020603050405020304" pitchFamily="18" charset="0"/>
                          <a:cs typeface="Century Gothic" panose="020B0502020202020204" pitchFamily="34" charset="0"/>
                        </a:rPr>
                        <a:t>DERECHO DURADEROS O INVERSIONES INMATERIALES</a:t>
                      </a:r>
                      <a:endParaRPr lang="es-ES" sz="105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s-ES" sz="1200" b="1" dirty="0" smtClean="0">
                          <a:solidFill>
                            <a:schemeClr val="bg1"/>
                          </a:solidFill>
                          <a:effectLst/>
                          <a:latin typeface="+mn-lt"/>
                          <a:ea typeface="Times New Roman" panose="02020603050405020304" pitchFamily="18" charset="0"/>
                          <a:cs typeface="Century Gothic" panose="020B0502020202020204" pitchFamily="34" charset="0"/>
                        </a:rPr>
                        <a:t>1.269,95€</a:t>
                      </a:r>
                      <a:endParaRPr lang="es-ES" sz="1200" b="1" dirty="0" smtClean="0">
                        <a:solidFill>
                          <a:schemeClr val="bg1"/>
                        </a:solidFill>
                        <a:effectLst/>
                        <a:latin typeface="+mn-lt"/>
                        <a:ea typeface="Times New Roman" panose="02020603050405020304" pitchFamily="18" charset="0"/>
                        <a:cs typeface="Times New Roman" panose="02020603050405020304" pitchFamily="18" charset="0"/>
                      </a:endParaRPr>
                    </a:p>
                    <a:p>
                      <a:pPr algn="ctr"/>
                      <a:endParaRPr lang="es-ES" sz="1200" b="1" dirty="0">
                        <a:solidFill>
                          <a:schemeClr val="bg1"/>
                        </a:solidFill>
                        <a:latin typeface="+mn-lt"/>
                      </a:endParaRPr>
                    </a:p>
                  </a:txBody>
                  <a:tcPr anchor="b"/>
                </a:tc>
              </a:tr>
              <a:tr h="370840">
                <a:tc>
                  <a:txBody>
                    <a:bodyPr/>
                    <a:lstStyle/>
                    <a:p>
                      <a:pPr marL="71755" marR="71755" algn="ctr">
                        <a:lnSpc>
                          <a:spcPct val="110000"/>
                        </a:lnSpc>
                        <a:spcAft>
                          <a:spcPts val="0"/>
                        </a:spcAft>
                      </a:pPr>
                      <a:r>
                        <a:rPr lang="es-ES" sz="1050" b="1" dirty="0" smtClean="0">
                          <a:solidFill>
                            <a:schemeClr val="tx1"/>
                          </a:solidFill>
                          <a:effectLst/>
                          <a:latin typeface="+mn-lt"/>
                          <a:ea typeface="Times New Roman" panose="02020603050405020304" pitchFamily="18" charset="0"/>
                          <a:cs typeface="Century Gothic" panose="020B0502020202020204" pitchFamily="34" charset="0"/>
                        </a:rPr>
                        <a:t>INTERNET + TELÉFONO</a:t>
                      </a:r>
                      <a:endParaRPr lang="es-ES" sz="105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457200" marR="0" indent="0" algn="r" defTabSz="457200" rtl="0" eaLnBrk="1" fontAlgn="auto" latinLnBrk="0" hangingPunct="1">
                        <a:lnSpc>
                          <a:spcPct val="110000"/>
                        </a:lnSpc>
                        <a:spcBef>
                          <a:spcPts val="0"/>
                        </a:spcBef>
                        <a:spcAft>
                          <a:spcPts val="0"/>
                        </a:spcAft>
                        <a:buClrTx/>
                        <a:buSzTx/>
                        <a:buFontTx/>
                        <a:buNone/>
                        <a:tabLst/>
                        <a:defRPr/>
                      </a:pPr>
                      <a:r>
                        <a:rPr lang="es-ES" sz="1200" b="1" kern="1200" dirty="0" smtClean="0">
                          <a:solidFill>
                            <a:schemeClr val="bg1"/>
                          </a:solidFill>
                          <a:effectLst/>
                          <a:latin typeface="+mn-lt"/>
                          <a:ea typeface="+mn-ea"/>
                          <a:cs typeface="+mn-cs"/>
                        </a:rPr>
                        <a:t>63,42€</a:t>
                      </a:r>
                      <a:endParaRPr lang="es-ES" sz="1200" b="1" dirty="0" smtClean="0">
                        <a:solidFill>
                          <a:schemeClr val="bg1"/>
                        </a:solidFill>
                        <a:latin typeface="+mn-lt"/>
                      </a:endParaRPr>
                    </a:p>
                    <a:p>
                      <a:pPr marL="457200" algn="ctr">
                        <a:lnSpc>
                          <a:spcPct val="110000"/>
                        </a:lnSpc>
                        <a:spcAft>
                          <a:spcPts val="0"/>
                        </a:spcAft>
                      </a:pPr>
                      <a:endParaRPr lang="es-ES" sz="12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b"/>
                </a:tc>
              </a:tr>
              <a:tr h="390044">
                <a:tc>
                  <a:txBody>
                    <a:bodyPr/>
                    <a:lstStyle/>
                    <a:p>
                      <a:pPr marL="71755" marR="71755" algn="ctr">
                        <a:lnSpc>
                          <a:spcPct val="110000"/>
                        </a:lnSpc>
                        <a:spcAft>
                          <a:spcPts val="0"/>
                        </a:spcAft>
                      </a:pPr>
                      <a:r>
                        <a:rPr lang="es-ES" sz="1050" b="1" dirty="0" smtClean="0">
                          <a:solidFill>
                            <a:schemeClr val="tx1"/>
                          </a:solidFill>
                          <a:effectLst/>
                          <a:latin typeface="+mn-lt"/>
                          <a:ea typeface="Times New Roman" panose="02020603050405020304" pitchFamily="18" charset="0"/>
                          <a:cs typeface="Century Gothic" panose="020B0502020202020204" pitchFamily="34" charset="0"/>
                        </a:rPr>
                        <a:t>PREVENCIÓN DE RIESGOS LABORALES</a:t>
                      </a:r>
                      <a:endParaRPr lang="es-ES" sz="105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s-ES" sz="1200" b="1" dirty="0" smtClean="0">
                          <a:solidFill>
                            <a:schemeClr val="bg1"/>
                          </a:solidFill>
                          <a:effectLst/>
                          <a:latin typeface="+mn-lt"/>
                          <a:ea typeface="Times New Roman" panose="02020603050405020304" pitchFamily="18" charset="0"/>
                          <a:cs typeface="Times New Roman" panose="02020603050405020304" pitchFamily="18" charset="0"/>
                        </a:rPr>
                        <a:t>127€</a:t>
                      </a:r>
                    </a:p>
                    <a:p>
                      <a:pPr algn="ctr"/>
                      <a:endParaRPr lang="es-ES" sz="1200" b="1" dirty="0">
                        <a:solidFill>
                          <a:schemeClr val="bg1"/>
                        </a:solidFill>
                        <a:latin typeface="+mn-lt"/>
                      </a:endParaRPr>
                    </a:p>
                  </a:txBody>
                  <a:tcPr anchor="b"/>
                </a:tc>
              </a:tr>
              <a:tr h="216179">
                <a:tc>
                  <a:txBody>
                    <a:bodyPr/>
                    <a:lstStyle/>
                    <a:p>
                      <a:pPr marL="71755" marR="71755" algn="ctr">
                        <a:lnSpc>
                          <a:spcPct val="110000"/>
                        </a:lnSpc>
                        <a:spcAft>
                          <a:spcPts val="0"/>
                        </a:spcAft>
                      </a:pPr>
                      <a:r>
                        <a:rPr lang="es-ES" sz="1050" b="1" dirty="0" smtClean="0">
                          <a:solidFill>
                            <a:schemeClr val="tx1"/>
                          </a:solidFill>
                          <a:effectLst/>
                          <a:latin typeface="+mn-lt"/>
                          <a:ea typeface="Times New Roman" panose="02020603050405020304" pitchFamily="18" charset="0"/>
                          <a:cs typeface="Century Gothic" panose="020B0502020202020204" pitchFamily="34" charset="0"/>
                        </a:rPr>
                        <a:t>CASH - FLOW</a:t>
                      </a:r>
                      <a:endParaRPr lang="es-ES" sz="105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457200" marR="0" indent="0" algn="r" defTabSz="457200" rtl="0" eaLnBrk="1" fontAlgn="auto" latinLnBrk="0" hangingPunct="1">
                        <a:lnSpc>
                          <a:spcPct val="110000"/>
                        </a:lnSpc>
                        <a:spcBef>
                          <a:spcPts val="0"/>
                        </a:spcBef>
                        <a:spcAft>
                          <a:spcPts val="0"/>
                        </a:spcAft>
                        <a:buClrTx/>
                        <a:buSzTx/>
                        <a:buFontTx/>
                        <a:buNone/>
                        <a:tabLst/>
                        <a:defRPr/>
                      </a:pPr>
                      <a:r>
                        <a:rPr lang="es-ES" sz="1200" b="1" dirty="0" smtClean="0">
                          <a:solidFill>
                            <a:schemeClr val="bg1"/>
                          </a:solidFill>
                          <a:effectLst/>
                          <a:latin typeface="+mn-lt"/>
                          <a:ea typeface="Times New Roman" panose="02020603050405020304" pitchFamily="18" charset="0"/>
                          <a:cs typeface="Times New Roman" panose="02020603050405020304" pitchFamily="18" charset="0"/>
                        </a:rPr>
                        <a:t>2000€</a:t>
                      </a:r>
                    </a:p>
                    <a:p>
                      <a:pPr marL="457200" algn="ctr">
                        <a:lnSpc>
                          <a:spcPct val="110000"/>
                        </a:lnSpc>
                        <a:spcAft>
                          <a:spcPts val="0"/>
                        </a:spcAft>
                      </a:pPr>
                      <a:endParaRPr lang="es-ES" sz="1200" b="1"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nchor="b"/>
                </a:tc>
              </a:tr>
              <a:tr h="370840">
                <a:tc>
                  <a:txBody>
                    <a:bodyPr/>
                    <a:lstStyle/>
                    <a:p>
                      <a:pPr algn="ctr"/>
                      <a:r>
                        <a:rPr lang="es-ES" sz="2000" b="1" dirty="0" smtClean="0">
                          <a:solidFill>
                            <a:schemeClr val="tx1"/>
                          </a:solidFill>
                          <a:latin typeface="+mn-lt"/>
                        </a:rPr>
                        <a:t>TOTAL</a:t>
                      </a:r>
                      <a:endParaRPr lang="es-ES" sz="2000" b="1" dirty="0">
                        <a:solidFill>
                          <a:schemeClr val="tx1"/>
                        </a:solidFill>
                        <a:latin typeface="+mn-lt"/>
                      </a:endParaRPr>
                    </a:p>
                  </a:txBody>
                  <a:tcPr anchor="ctr"/>
                </a:tc>
                <a:tc>
                  <a:txBody>
                    <a:bodyPr/>
                    <a:lstStyle/>
                    <a:p>
                      <a:pPr marL="457200" algn="just">
                        <a:lnSpc>
                          <a:spcPct val="110000"/>
                        </a:lnSpc>
                        <a:spcAft>
                          <a:spcPts val="0"/>
                        </a:spcAft>
                      </a:pPr>
                      <a:r>
                        <a:rPr lang="es-ES" sz="2400" b="1" dirty="0">
                          <a:solidFill>
                            <a:schemeClr val="bg1"/>
                          </a:solidFill>
                          <a:effectLst/>
                          <a:latin typeface="Century Gothic" panose="020B0502020202020204" pitchFamily="34" charset="0"/>
                          <a:ea typeface="Times New Roman" panose="02020603050405020304" pitchFamily="18" charset="0"/>
                          <a:cs typeface="Century Gothic" panose="020B0502020202020204" pitchFamily="34" charset="0"/>
                        </a:rPr>
                        <a:t>17.997,32</a:t>
                      </a:r>
                      <a:endParaRPr lang="es-ES" sz="1000"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nchor="ctr"/>
                </a:tc>
              </a:tr>
            </a:tbl>
          </a:graphicData>
        </a:graphic>
      </p:graphicFrame>
      <p:pic>
        <p:nvPicPr>
          <p:cNvPr id="5" name="Imagen 4"/>
          <p:cNvPicPr>
            <a:picLocks noChangeAspect="1"/>
          </p:cNvPicPr>
          <p:nvPr/>
        </p:nvPicPr>
        <p:blipFill>
          <a:blip r:embed="rId2">
            <a:duotone>
              <a:prstClr val="black"/>
              <a:schemeClr val="accent2">
                <a:tint val="45000"/>
                <a:satMod val="400000"/>
              </a:schemeClr>
            </a:duotone>
            <a:extLst>
              <a:ext uri="{28A0092B-C50C-407E-A947-70E740481C1C}">
                <a14:useLocalDpi xmlns="" xmlns:a14="http://schemas.microsoft.com/office/drawing/2010/main" val="0"/>
              </a:ext>
            </a:extLst>
          </a:blip>
          <a:stretch>
            <a:fillRect/>
          </a:stretch>
        </p:blipFill>
        <p:spPr>
          <a:xfrm>
            <a:off x="787000" y="3109485"/>
            <a:ext cx="2511029" cy="2403892"/>
          </a:xfrm>
          <a:prstGeom prst="rect">
            <a:avLst/>
          </a:prstGeom>
        </p:spPr>
      </p:pic>
    </p:spTree>
    <p:extLst>
      <p:ext uri="{BB962C8B-B14F-4D97-AF65-F5344CB8AC3E}">
        <p14:creationId xmlns="" xmlns:p14="http://schemas.microsoft.com/office/powerpoint/2010/main" val="499591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9909" y="287628"/>
            <a:ext cx="8596668" cy="1320800"/>
          </a:xfrm>
        </p:spPr>
        <p:txBody>
          <a:bodyPr/>
          <a:lstStyle/>
          <a:p>
            <a:pPr lvl="0"/>
            <a:r>
              <a:rPr lang="es-ES" dirty="0"/>
              <a:t>FINANCIACION DE LOS SOCIOS</a:t>
            </a:r>
            <a:br>
              <a:rPr lang="es-ES" dirty="0"/>
            </a:br>
            <a:endParaRPr lang="es-ES" dirty="0"/>
          </a:p>
        </p:txBody>
      </p:sp>
      <p:sp>
        <p:nvSpPr>
          <p:cNvPr id="3" name="Marcador de contenido 2"/>
          <p:cNvSpPr>
            <a:spLocks noGrp="1"/>
          </p:cNvSpPr>
          <p:nvPr>
            <p:ph idx="1"/>
          </p:nvPr>
        </p:nvSpPr>
        <p:spPr>
          <a:xfrm>
            <a:off x="509909" y="1100744"/>
            <a:ext cx="8596668" cy="2475805"/>
          </a:xfrm>
        </p:spPr>
        <p:txBody>
          <a:bodyPr>
            <a:normAutofit/>
          </a:bodyPr>
          <a:lstStyle/>
          <a:p>
            <a:pPr marL="0" indent="0">
              <a:buNone/>
            </a:pPr>
            <a:r>
              <a:rPr lang="es-ES" dirty="0"/>
              <a:t>Nuestra empresa está formada tan solo por dos socios, los cuales vamos a aportar las mismas cantidades, las cuales serán un 60% del capital final, que a continuación detallo:</a:t>
            </a:r>
          </a:p>
          <a:p>
            <a:pPr marL="0" lvl="0" indent="0">
              <a:buNone/>
            </a:pPr>
            <a:r>
              <a:rPr lang="es-ES" dirty="0"/>
              <a:t>	</a:t>
            </a:r>
            <a:r>
              <a:rPr lang="es-ES" dirty="0" smtClean="0"/>
              <a:t>Cristina </a:t>
            </a:r>
            <a:r>
              <a:rPr lang="es-ES" dirty="0"/>
              <a:t>Núñez Gil</a:t>
            </a:r>
          </a:p>
          <a:p>
            <a:pPr lvl="2"/>
            <a:r>
              <a:rPr lang="es-ES" dirty="0"/>
              <a:t>Inversión de 6.000€ en efectivo</a:t>
            </a:r>
          </a:p>
          <a:p>
            <a:pPr marL="0" lvl="0" indent="0">
              <a:buNone/>
            </a:pPr>
            <a:r>
              <a:rPr lang="es-ES" dirty="0" smtClean="0"/>
              <a:t>	Domingo </a:t>
            </a:r>
            <a:r>
              <a:rPr lang="es-ES" dirty="0"/>
              <a:t>Carrasco Bueno</a:t>
            </a:r>
          </a:p>
          <a:p>
            <a:pPr lvl="2"/>
            <a:r>
              <a:rPr lang="es-ES" dirty="0"/>
              <a:t>Inversión de 6.000€ en efectivo</a:t>
            </a:r>
          </a:p>
          <a:p>
            <a:pPr marL="0" lvl="0" indent="0">
              <a:buNone/>
            </a:pPr>
            <a:endParaRPr lang="es-ES" sz="3600" dirty="0">
              <a:solidFill>
                <a:schemeClr val="accent1"/>
              </a:solidFill>
            </a:endParaRPr>
          </a:p>
          <a:p>
            <a:pPr marL="0" indent="0">
              <a:buNone/>
            </a:pPr>
            <a:endParaRPr lang="es-ES" dirty="0"/>
          </a:p>
        </p:txBody>
      </p:sp>
      <p:sp>
        <p:nvSpPr>
          <p:cNvPr id="4" name="Título 1"/>
          <p:cNvSpPr txBox="1">
            <a:spLocks/>
          </p:cNvSpPr>
          <p:nvPr/>
        </p:nvSpPr>
        <p:spPr>
          <a:xfrm>
            <a:off x="677334" y="3762777"/>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ES" dirty="0"/>
          </a:p>
        </p:txBody>
      </p:sp>
      <p:sp>
        <p:nvSpPr>
          <p:cNvPr id="5" name="Título 1"/>
          <p:cNvSpPr txBox="1">
            <a:spLocks/>
          </p:cNvSpPr>
          <p:nvPr/>
        </p:nvSpPr>
        <p:spPr>
          <a:xfrm>
            <a:off x="509909" y="3762777"/>
            <a:ext cx="8596668" cy="82977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dirty="0" smtClean="0"/>
              <a:t>PRÉSTAMOS Y CRÉDITOS</a:t>
            </a:r>
            <a:endParaRPr lang="es-ES" dirty="0"/>
          </a:p>
        </p:txBody>
      </p:sp>
      <p:sp>
        <p:nvSpPr>
          <p:cNvPr id="6" name="CuadroTexto 5"/>
          <p:cNvSpPr txBox="1"/>
          <p:nvPr/>
        </p:nvSpPr>
        <p:spPr>
          <a:xfrm>
            <a:off x="677335" y="4687910"/>
            <a:ext cx="8196210" cy="1754326"/>
          </a:xfrm>
          <a:prstGeom prst="rect">
            <a:avLst/>
          </a:prstGeom>
          <a:noFill/>
        </p:spPr>
        <p:txBody>
          <a:bodyPr wrap="square" rtlCol="0">
            <a:spAutoFit/>
          </a:bodyPr>
          <a:lstStyle/>
          <a:p>
            <a:r>
              <a:rPr lang="es-ES" dirty="0"/>
              <a:t>Para poder llevar a cabo nuestra idea de negocio necesitamos financiar una parte de la empresa puesto que la otra parte la aportamos los socios mediante nuestros ahorros</a:t>
            </a:r>
            <a:r>
              <a:rPr lang="es-ES" dirty="0" smtClean="0"/>
              <a:t>.</a:t>
            </a:r>
          </a:p>
          <a:p>
            <a:endParaRPr lang="es-ES" dirty="0"/>
          </a:p>
          <a:p>
            <a:r>
              <a:rPr lang="es-ES" dirty="0"/>
              <a:t>Pediremos un préstamo de 6.000€ al banco Santander. </a:t>
            </a:r>
            <a:endParaRPr lang="es-ES" dirty="0" smtClean="0"/>
          </a:p>
          <a:p>
            <a:r>
              <a:rPr lang="es-ES" dirty="0" smtClean="0"/>
              <a:t>Con </a:t>
            </a:r>
            <a:r>
              <a:rPr lang="es-ES" dirty="0"/>
              <a:t>un interés del 4% en dos años. </a:t>
            </a:r>
          </a:p>
        </p:txBody>
      </p:sp>
      <p:pic>
        <p:nvPicPr>
          <p:cNvPr id="8" name="Imagen 7"/>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69040" y="1794656"/>
            <a:ext cx="3209925" cy="2924175"/>
          </a:xfrm>
          <a:prstGeom prst="rect">
            <a:avLst/>
          </a:prstGeom>
        </p:spPr>
      </p:pic>
    </p:spTree>
    <p:extLst>
      <p:ext uri="{BB962C8B-B14F-4D97-AF65-F5344CB8AC3E}">
        <p14:creationId xmlns="" xmlns:p14="http://schemas.microsoft.com/office/powerpoint/2010/main" val="38985779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Marcador de contenido" descr="pestamo powerpoint.png"/>
          <p:cNvPicPr>
            <a:picLocks noGrp="1" noChangeAspect="1"/>
          </p:cNvPicPr>
          <p:nvPr>
            <p:ph idx="1"/>
          </p:nvPr>
        </p:nvPicPr>
        <p:blipFill>
          <a:blip r:embed="rId2"/>
          <a:stretch>
            <a:fillRect/>
          </a:stretch>
        </p:blipFill>
        <p:spPr>
          <a:xfrm>
            <a:off x="1093075" y="1813747"/>
            <a:ext cx="7977352" cy="4639605"/>
          </a:xfrm>
          <a:prstGeom prst="rect">
            <a:avLst/>
          </a:prstGeom>
          <a:ln w="127000" cap="rnd">
            <a:solidFill>
              <a:srgbClr val="FFFFFF"/>
            </a:solidFill>
          </a:ln>
          <a:effectLst>
            <a:glow rad="228600">
              <a:schemeClr val="accent1">
                <a:satMod val="175000"/>
                <a:alpha val="40000"/>
              </a:schemeClr>
            </a:glow>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ítulo 1"/>
          <p:cNvSpPr>
            <a:spLocks noGrp="1"/>
          </p:cNvSpPr>
          <p:nvPr>
            <p:ph type="title"/>
          </p:nvPr>
        </p:nvSpPr>
        <p:spPr>
          <a:xfrm>
            <a:off x="383045" y="262758"/>
            <a:ext cx="8596668" cy="1320800"/>
          </a:xfrm>
        </p:spPr>
        <p:txBody>
          <a:bodyPr/>
          <a:lstStyle/>
          <a:p>
            <a:pPr algn="ctr"/>
            <a:r>
              <a:rPr lang="es-ES" dirty="0" smtClean="0"/>
              <a:t>CUADRO DE AMORTIZACIÓN </a:t>
            </a:r>
            <a:br>
              <a:rPr lang="es-ES" dirty="0" smtClean="0"/>
            </a:br>
            <a:r>
              <a:rPr lang="es-ES" dirty="0" smtClean="0"/>
              <a:t>DE UN PRÉSTAMO</a:t>
            </a:r>
            <a:endParaRPr lang="es-ES" dirty="0"/>
          </a:p>
        </p:txBody>
      </p:sp>
    </p:spTree>
    <p:extLst>
      <p:ext uri="{BB962C8B-B14F-4D97-AF65-F5344CB8AC3E}">
        <p14:creationId xmlns="" xmlns:p14="http://schemas.microsoft.com/office/powerpoint/2010/main" val="3266646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FINANCIACION A CORTO PLAZO </a:t>
            </a:r>
            <a:br>
              <a:rPr lang="es-ES" dirty="0" smtClean="0"/>
            </a:br>
            <a:endParaRPr lang="es-ES" dirty="0"/>
          </a:p>
        </p:txBody>
      </p:sp>
      <p:sp>
        <p:nvSpPr>
          <p:cNvPr id="3" name="2 Marcador de contenido"/>
          <p:cNvSpPr>
            <a:spLocks noGrp="1"/>
          </p:cNvSpPr>
          <p:nvPr>
            <p:ph idx="1"/>
          </p:nvPr>
        </p:nvSpPr>
        <p:spPr>
          <a:xfrm>
            <a:off x="677334" y="1719072"/>
            <a:ext cx="8596668" cy="4462271"/>
          </a:xfrm>
        </p:spPr>
        <p:txBody>
          <a:bodyPr>
            <a:normAutofit/>
          </a:bodyPr>
          <a:lstStyle/>
          <a:p>
            <a:pPr>
              <a:buNone/>
            </a:pPr>
            <a:r>
              <a:rPr lang="es-ES" dirty="0" smtClean="0"/>
              <a:t>Nuestro proyecto empresarial es de servicios, por lo que nosotros ofrecemos un servicio determinado a los clientes. De esta forma nuestro único proveedor va a ser :</a:t>
            </a:r>
          </a:p>
          <a:p>
            <a:pPr>
              <a:buNone/>
            </a:pPr>
            <a:endParaRPr lang="es-ES" dirty="0" smtClean="0"/>
          </a:p>
          <a:p>
            <a:pPr>
              <a:buNone/>
            </a:pPr>
            <a:endParaRPr lang="es-ES" dirty="0" smtClean="0"/>
          </a:p>
          <a:p>
            <a:pPr>
              <a:buNone/>
            </a:pPr>
            <a:endParaRPr lang="es-ES" dirty="0" smtClean="0"/>
          </a:p>
          <a:p>
            <a:pPr>
              <a:buNone/>
            </a:pPr>
            <a:endParaRPr lang="es-ES" dirty="0" smtClean="0"/>
          </a:p>
          <a:p>
            <a:endParaRPr lang="es-ES" dirty="0" smtClean="0"/>
          </a:p>
          <a:p>
            <a:pPr>
              <a:buNone/>
            </a:pPr>
            <a:endParaRPr lang="es-ES" dirty="0" smtClean="0"/>
          </a:p>
          <a:p>
            <a:pPr>
              <a:buNone/>
            </a:pPr>
            <a:endParaRPr lang="es-ES" dirty="0" smtClean="0"/>
          </a:p>
          <a:p>
            <a:pPr>
              <a:buNone/>
            </a:pPr>
            <a:r>
              <a:rPr lang="es-ES" dirty="0" smtClean="0"/>
              <a:t>Los pagos se realizaran antes de la fecha acordada, por lo que nuestros proveedores nos harán un descuento por pronto pago del 5%.</a:t>
            </a:r>
          </a:p>
          <a:p>
            <a:endParaRPr lang="es-ES" dirty="0"/>
          </a:p>
        </p:txBody>
      </p:sp>
      <p:pic>
        <p:nvPicPr>
          <p:cNvPr id="1026" name="Picture 2" descr="C:\Users\Mañana\AppData\Local\Microsoft\Windows\INetCache\IE\R3V6G3B7\Decathlon-instalará-en-Getafe-un-centro-logístico[1].jpg"/>
          <p:cNvPicPr>
            <a:picLocks noChangeAspect="1" noChangeArrowheads="1"/>
          </p:cNvPicPr>
          <p:nvPr/>
        </p:nvPicPr>
        <p:blipFill>
          <a:blip r:embed="rId2"/>
          <a:srcRect/>
          <a:stretch>
            <a:fillRect/>
          </a:stretch>
        </p:blipFill>
        <p:spPr bwMode="auto">
          <a:xfrm>
            <a:off x="1048512" y="3277171"/>
            <a:ext cx="2522982" cy="1233869"/>
          </a:xfrm>
          <a:prstGeom prst="rect">
            <a:avLst/>
          </a:prstGeom>
          <a:noFill/>
        </p:spPr>
      </p:pic>
      <p:pic>
        <p:nvPicPr>
          <p:cNvPr id="6" name="5 Imagen" descr="Proveedor.jpg"/>
          <p:cNvPicPr>
            <a:picLocks noChangeAspect="1"/>
          </p:cNvPicPr>
          <p:nvPr/>
        </p:nvPicPr>
        <p:blipFill>
          <a:blip r:embed="rId3"/>
          <a:stretch>
            <a:fillRect/>
          </a:stretch>
        </p:blipFill>
        <p:spPr>
          <a:xfrm>
            <a:off x="4082034" y="3056763"/>
            <a:ext cx="1794510" cy="1624965"/>
          </a:xfrm>
          <a:prstGeom prst="rect">
            <a:avLst/>
          </a:prstGeom>
        </p:spPr>
      </p:pic>
      <p:pic>
        <p:nvPicPr>
          <p:cNvPr id="7" name="6 Imagen" descr="LOGOTIPO EMPRESA 2.png"/>
          <p:cNvPicPr>
            <a:picLocks noChangeAspect="1"/>
          </p:cNvPicPr>
          <p:nvPr/>
        </p:nvPicPr>
        <p:blipFill>
          <a:blip r:embed="rId4"/>
          <a:stretch>
            <a:fillRect/>
          </a:stretch>
        </p:blipFill>
        <p:spPr>
          <a:xfrm>
            <a:off x="6083292" y="3048000"/>
            <a:ext cx="2853444" cy="1572769"/>
          </a:xfrm>
          <a:prstGeom prst="rect">
            <a:avLst/>
          </a:prstGeom>
        </p:spPr>
      </p:pic>
      <p:sp>
        <p:nvSpPr>
          <p:cNvPr id="8" name="7 Flecha curvada hacia abajo"/>
          <p:cNvSpPr/>
          <p:nvPr/>
        </p:nvSpPr>
        <p:spPr>
          <a:xfrm>
            <a:off x="2974848" y="2828544"/>
            <a:ext cx="1207008" cy="377952"/>
          </a:xfrm>
          <a:prstGeom prst="curved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s-ES">
              <a:solidFill>
                <a:schemeClr val="tx1"/>
              </a:solidFill>
            </a:endParaRPr>
          </a:p>
        </p:txBody>
      </p:sp>
      <p:sp>
        <p:nvSpPr>
          <p:cNvPr id="9" name="8 Flecha curvada hacia abajo"/>
          <p:cNvSpPr/>
          <p:nvPr/>
        </p:nvSpPr>
        <p:spPr>
          <a:xfrm>
            <a:off x="5273040" y="2907792"/>
            <a:ext cx="1261872" cy="341376"/>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solidFill>
                <a:schemeClr val="tx1"/>
              </a:solidFill>
            </a:endParaRPr>
          </a:p>
        </p:txBody>
      </p:sp>
      <p:sp>
        <p:nvSpPr>
          <p:cNvPr id="10" name="9 CuadroTexto"/>
          <p:cNvSpPr txBox="1"/>
          <p:nvPr/>
        </p:nvSpPr>
        <p:spPr>
          <a:xfrm>
            <a:off x="3755136" y="4681728"/>
            <a:ext cx="2706624" cy="369332"/>
          </a:xfrm>
          <a:prstGeom prst="rect">
            <a:avLst/>
          </a:prstGeom>
          <a:effectLst>
            <a:glow rad="228600">
              <a:schemeClr val="accent5">
                <a:satMod val="175000"/>
                <a:alpha val="40000"/>
              </a:schemeClr>
            </a:glow>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 dirty="0" smtClean="0"/>
              <a:t>NUESTRO PROVEEDOR</a:t>
            </a:r>
            <a:endParaRPr lang="es-E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417133"/>
            <a:ext cx="8596668" cy="1320800"/>
          </a:xfrm>
        </p:spPr>
        <p:txBody>
          <a:bodyPr>
            <a:normAutofit fontScale="90000"/>
          </a:bodyPr>
          <a:lstStyle/>
          <a:p>
            <a:pPr lvl="0"/>
            <a:r>
              <a:rPr lang="es-ES" b="1" dirty="0" smtClean="0"/>
              <a:t>ELABORACIÓN DEL PLAN DE MARKETING</a:t>
            </a:r>
            <a:r>
              <a:rPr lang="es-ES" b="1" dirty="0"/>
              <a:t/>
            </a:r>
            <a:br>
              <a:rPr lang="es-ES" b="1" dirty="0"/>
            </a:br>
            <a:r>
              <a:rPr lang="es-ES" b="1" dirty="0"/>
              <a:t> </a:t>
            </a:r>
            <a:br>
              <a:rPr lang="es-ES" b="1" dirty="0"/>
            </a:br>
            <a:endParaRPr lang="es-ES" dirty="0"/>
          </a:p>
        </p:txBody>
      </p:sp>
      <p:pic>
        <p:nvPicPr>
          <p:cNvPr id="4" name="Imagen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067770"/>
            <a:ext cx="8229297" cy="4488542"/>
          </a:xfrm>
          <a:prstGeom prst="rect">
            <a:avLst/>
          </a:prstGeom>
          <a:effectLst>
            <a:innerShdw blurRad="63500" dist="50800" dir="16200000">
              <a:prstClr val="black">
                <a:alpha val="50000"/>
              </a:prstClr>
            </a:innerShdw>
          </a:effectLst>
        </p:spPr>
      </p:pic>
      <p:sp>
        <p:nvSpPr>
          <p:cNvPr id="21" name="Llamada rectangular 20"/>
          <p:cNvSpPr/>
          <p:nvPr/>
        </p:nvSpPr>
        <p:spPr>
          <a:xfrm>
            <a:off x="6507552" y="4886149"/>
            <a:ext cx="5110867" cy="1718633"/>
          </a:xfrm>
          <a:prstGeom prst="wedgeRectCallout">
            <a:avLst>
              <a:gd name="adj1" fmla="val -31293"/>
              <a:gd name="adj2" fmla="val -832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smtClean="0"/>
              <a:t>MENSAJE COMUNICATIVO</a:t>
            </a:r>
          </a:p>
          <a:p>
            <a:pPr algn="ctr"/>
            <a:r>
              <a:rPr lang="es-ES" dirty="0" smtClean="0"/>
              <a:t>Hace </a:t>
            </a:r>
            <a:r>
              <a:rPr lang="es-ES" dirty="0"/>
              <a:t>referencia a que el cliente tendrá un océano de posibilidades para practicar el deporte acuático que más le guste a través de las ofertas que disponemos</a:t>
            </a:r>
          </a:p>
        </p:txBody>
      </p:sp>
    </p:spTree>
    <p:extLst>
      <p:ext uri="{BB962C8B-B14F-4D97-AF65-F5344CB8AC3E}">
        <p14:creationId xmlns="" xmlns:p14="http://schemas.microsoft.com/office/powerpoint/2010/main" val="27082193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lvl="0"/>
            <a:r>
              <a:rPr lang="es-ES" b="1" dirty="0" smtClean="0"/>
              <a:t>MARKETING Y MEDIOS DE PROMOCIÓN</a:t>
            </a:r>
            <a:br>
              <a:rPr lang="es-ES" b="1" dirty="0" smtClean="0"/>
            </a:br>
            <a:endParaRPr lang="es-ES" dirty="0"/>
          </a:p>
        </p:txBody>
      </p:sp>
      <p:graphicFrame>
        <p:nvGraphicFramePr>
          <p:cNvPr id="4" name="Marcador de contenido 3"/>
          <p:cNvGraphicFramePr>
            <a:graphicFrameLocks noGrp="1"/>
          </p:cNvGraphicFramePr>
          <p:nvPr>
            <p:ph idx="1"/>
            <p:extLst>
              <p:ext uri="{D42A27DB-BD31-4B8C-83A1-F6EECF244321}">
                <p14:modId xmlns="" xmlns:p14="http://schemas.microsoft.com/office/powerpoint/2010/main" val="3029048166"/>
              </p:ext>
            </p:extLst>
          </p:nvPr>
        </p:nvGraphicFramePr>
        <p:xfrm>
          <a:off x="368374" y="1463040"/>
          <a:ext cx="10604426" cy="5183604"/>
        </p:xfrm>
        <a:graphic>
          <a:graphicData uri="http://schemas.openxmlformats.org/drawingml/2006/table">
            <a:tbl>
              <a:tblPr firstRow="1" bandRow="1">
                <a:tableStyleId>{BC89EF96-8CEA-46FF-86C4-4CE0E7609802}</a:tableStyleId>
              </a:tblPr>
              <a:tblGrid>
                <a:gridCol w="5302213"/>
                <a:gridCol w="5302213"/>
              </a:tblGrid>
              <a:tr h="955920">
                <a:tc gridSpan="2">
                  <a:txBody>
                    <a:bodyPr/>
                    <a:lstStyle/>
                    <a:p>
                      <a:pPr algn="ctr"/>
                      <a:r>
                        <a:rPr lang="es-ES" sz="3200" dirty="0" smtClean="0"/>
                        <a:t>MARKETING</a:t>
                      </a:r>
                      <a:r>
                        <a:rPr lang="es-ES" sz="3200" baseline="0" dirty="0" smtClean="0"/>
                        <a:t> 3.0 </a:t>
                      </a:r>
                      <a:endParaRPr lang="es-ES" sz="3200" dirty="0"/>
                    </a:p>
                  </a:txBody>
                  <a:tcPr anchor="ctr"/>
                </a:tc>
                <a:tc hMerge="1">
                  <a:txBody>
                    <a:bodyPr/>
                    <a:lstStyle/>
                    <a:p>
                      <a:endParaRPr lang="es-ES" dirty="0"/>
                    </a:p>
                  </a:txBody>
                  <a:tcPr/>
                </a:tc>
              </a:tr>
              <a:tr h="925122">
                <a:tc>
                  <a:txBody>
                    <a:bodyPr/>
                    <a:lstStyle/>
                    <a:p>
                      <a:r>
                        <a:rPr lang="es-ES" dirty="0" smtClean="0"/>
                        <a:t>OBJETIVO</a:t>
                      </a:r>
                      <a:endParaRPr lang="es-ES" dirty="0"/>
                    </a:p>
                  </a:txBody>
                  <a:tcPr/>
                </a:tc>
                <a:tc>
                  <a:txBody>
                    <a:bodyPr/>
                    <a:lstStyle/>
                    <a:p>
                      <a:r>
                        <a:rPr lang="es-ES" dirty="0" smtClean="0"/>
                        <a:t>Acercamiento</a:t>
                      </a:r>
                      <a:r>
                        <a:rPr lang="es-ES" baseline="0" dirty="0" smtClean="0"/>
                        <a:t> al consumidor a través de internet </a:t>
                      </a:r>
                      <a:endParaRPr lang="es-ES" dirty="0"/>
                    </a:p>
                  </a:txBody>
                  <a:tcPr/>
                </a:tc>
              </a:tr>
              <a:tr h="925122">
                <a:tc>
                  <a:txBody>
                    <a:bodyPr/>
                    <a:lstStyle/>
                    <a:p>
                      <a:r>
                        <a:rPr lang="es-ES" dirty="0" smtClean="0"/>
                        <a:t>PUBLICO OBJETIVO</a:t>
                      </a:r>
                      <a:endParaRPr lang="es-ES" dirty="0"/>
                    </a:p>
                  </a:txBody>
                  <a:tcPr/>
                </a:tc>
                <a:tc>
                  <a:txBody>
                    <a:bodyPr/>
                    <a:lstStyle/>
                    <a:p>
                      <a:pPr lvl="0"/>
                      <a:r>
                        <a:rPr lang="es-ES" sz="1800" kern="1200" dirty="0" smtClean="0">
                          <a:solidFill>
                            <a:schemeClr val="tx1"/>
                          </a:solidFill>
                          <a:effectLst/>
                          <a:latin typeface="+mn-lt"/>
                          <a:ea typeface="+mn-ea"/>
                          <a:cs typeface="+mn-cs"/>
                        </a:rPr>
                        <a:t>El consumidor potencial que ha dado su consentimiento para recibir publicidad.</a:t>
                      </a:r>
                      <a:endParaRPr lang="es-ES" sz="1800" kern="1200" dirty="0">
                        <a:solidFill>
                          <a:schemeClr val="tx1"/>
                        </a:solidFill>
                        <a:effectLst/>
                        <a:latin typeface="+mn-lt"/>
                        <a:ea typeface="+mn-ea"/>
                        <a:cs typeface="+mn-cs"/>
                      </a:endParaRPr>
                    </a:p>
                  </a:txBody>
                  <a:tcPr/>
                </a:tc>
              </a:tr>
              <a:tr h="925122">
                <a:tc>
                  <a:txBody>
                    <a:bodyPr/>
                    <a:lstStyle/>
                    <a:p>
                      <a:r>
                        <a:rPr lang="es-ES" dirty="0" smtClean="0"/>
                        <a:t>CAMPAÑA PUBLICITARIA</a:t>
                      </a:r>
                      <a:endParaRPr lang="es-ES" dirty="0"/>
                    </a:p>
                  </a:txBody>
                  <a:tcPr/>
                </a:tc>
                <a:tc>
                  <a:txBody>
                    <a:bodyPr/>
                    <a:lstStyle/>
                    <a:p>
                      <a:r>
                        <a:rPr lang="es-ES" sz="1800" kern="1200" dirty="0" smtClean="0">
                          <a:solidFill>
                            <a:schemeClr val="tx1"/>
                          </a:solidFill>
                          <a:effectLst/>
                          <a:latin typeface="+mn-lt"/>
                          <a:ea typeface="+mn-ea"/>
                          <a:cs typeface="+mn-cs"/>
                        </a:rPr>
                        <a:t>Utilizaremos cualquier medio que nos permita la interactividad con el consumidor, a fin de sustituir la publicidad intrusiva por un marketing de permiso</a:t>
                      </a:r>
                      <a:endParaRPr lang="es-ES" dirty="0"/>
                    </a:p>
                  </a:txBody>
                  <a:tcPr/>
                </a:tc>
              </a:tr>
              <a:tr h="925122">
                <a:tc>
                  <a:txBody>
                    <a:bodyPr/>
                    <a:lstStyle/>
                    <a:p>
                      <a:r>
                        <a:rPr lang="es-ES" dirty="0" smtClean="0"/>
                        <a:t>MEDIOS</a:t>
                      </a:r>
                      <a:r>
                        <a:rPr lang="es-ES" baseline="0" dirty="0" smtClean="0"/>
                        <a:t> DE COMUNICACIÓN</a:t>
                      </a:r>
                      <a:endParaRPr lang="es-ES" dirty="0"/>
                    </a:p>
                  </a:txBody>
                  <a:tcPr/>
                </a:tc>
                <a:tc>
                  <a:txBody>
                    <a:bodyPr/>
                    <a:lstStyle/>
                    <a:p>
                      <a:r>
                        <a:rPr lang="es-ES" dirty="0" smtClean="0"/>
                        <a:t>Mediante</a:t>
                      </a:r>
                      <a:r>
                        <a:rPr lang="es-ES" baseline="0" dirty="0" smtClean="0"/>
                        <a:t> las </a:t>
                      </a:r>
                      <a:r>
                        <a:rPr lang="es-ES" dirty="0" smtClean="0"/>
                        <a:t>Redes sociales y un encargado para resolver todo tipos de dudas a posibles clientes</a:t>
                      </a:r>
                    </a:p>
                    <a:p>
                      <a:pPr marL="0" marR="0" indent="0" algn="l" defTabSz="457200" rtl="0" eaLnBrk="1" fontAlgn="auto" latinLnBrk="0" hangingPunct="1">
                        <a:lnSpc>
                          <a:spcPct val="100000"/>
                        </a:lnSpc>
                        <a:spcBef>
                          <a:spcPts val="0"/>
                        </a:spcBef>
                        <a:spcAft>
                          <a:spcPts val="0"/>
                        </a:spcAft>
                        <a:buClrTx/>
                        <a:buSzTx/>
                        <a:buFontTx/>
                        <a:buNone/>
                        <a:tabLst/>
                        <a:defRPr/>
                      </a:pPr>
                      <a:endParaRPr lang="es-ES" dirty="0"/>
                    </a:p>
                  </a:txBody>
                  <a:tcPr/>
                </a:tc>
              </a:tr>
            </a:tbl>
          </a:graphicData>
        </a:graphic>
      </p:graphicFrame>
    </p:spTree>
    <p:extLst>
      <p:ext uri="{BB962C8B-B14F-4D97-AF65-F5344CB8AC3E}">
        <p14:creationId xmlns="" xmlns:p14="http://schemas.microsoft.com/office/powerpoint/2010/main" val="30855989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63048" y="369852"/>
            <a:ext cx="11061443" cy="1320800"/>
          </a:xfrm>
        </p:spPr>
        <p:txBody>
          <a:bodyPr>
            <a:normAutofit fontScale="90000"/>
          </a:bodyPr>
          <a:lstStyle/>
          <a:p>
            <a:pPr lvl="0" algn="ctr"/>
            <a:r>
              <a:rPr lang="es-ES" b="1" dirty="0" smtClean="0"/>
              <a:t>CREACIÓN DE PÁGINA</a:t>
            </a:r>
            <a:r>
              <a:rPr lang="es-ES" b="1" dirty="0"/>
              <a:t> </a:t>
            </a:r>
            <a:r>
              <a:rPr lang="es-ES" b="1" dirty="0" smtClean="0"/>
              <a:t>WEB </a:t>
            </a:r>
            <a:br>
              <a:rPr lang="es-ES" b="1" dirty="0" smtClean="0"/>
            </a:br>
            <a:r>
              <a:rPr lang="es-ES" b="1" dirty="0" smtClean="0"/>
              <a:t>Y COMPRA</a:t>
            </a:r>
            <a:r>
              <a:rPr lang="es-ES" b="1" dirty="0"/>
              <a:t> </a:t>
            </a:r>
            <a:r>
              <a:rPr lang="es-ES" b="1" dirty="0" smtClean="0"/>
              <a:t>DE DOMINIOS</a:t>
            </a:r>
            <a:r>
              <a:rPr lang="es-ES" b="1" dirty="0"/>
              <a:t/>
            </a:r>
            <a:br>
              <a:rPr lang="es-ES" b="1" dirty="0"/>
            </a:br>
            <a:endParaRPr lang="es-ES" dirty="0"/>
          </a:p>
        </p:txBody>
      </p:sp>
      <p:sp>
        <p:nvSpPr>
          <p:cNvPr id="3" name="Marcador de contenido 2"/>
          <p:cNvSpPr>
            <a:spLocks noGrp="1"/>
          </p:cNvSpPr>
          <p:nvPr>
            <p:ph idx="1"/>
          </p:nvPr>
        </p:nvSpPr>
        <p:spPr>
          <a:xfrm>
            <a:off x="536657" y="1690652"/>
            <a:ext cx="8596668" cy="3880773"/>
          </a:xfrm>
        </p:spPr>
        <p:txBody>
          <a:bodyPr/>
          <a:lstStyle/>
          <a:p>
            <a:r>
              <a:rPr lang="es-ES" dirty="0" smtClean="0"/>
              <a:t>Pagina web:</a:t>
            </a:r>
          </a:p>
          <a:p>
            <a:pPr marL="0" indent="0">
              <a:buNone/>
            </a:pPr>
            <a:endParaRPr lang="es-ES" dirty="0"/>
          </a:p>
        </p:txBody>
      </p:sp>
      <p:pic>
        <p:nvPicPr>
          <p:cNvPr id="4" name="Imagen 3"/>
          <p:cNvPicPr/>
          <p:nvPr/>
        </p:nvPicPr>
        <p:blipFill>
          <a:blip r:embed="rId2" cstate="print">
            <a:extLst>
              <a:ext uri="{28A0092B-C50C-407E-A947-70E740481C1C}">
                <a14:useLocalDpi xmlns="" xmlns:a14="http://schemas.microsoft.com/office/drawing/2010/main" val="0"/>
              </a:ext>
            </a:extLst>
          </a:blip>
          <a:stretch>
            <a:fillRect/>
          </a:stretch>
        </p:blipFill>
        <p:spPr>
          <a:xfrm>
            <a:off x="1368346" y="2180493"/>
            <a:ext cx="9956145" cy="43948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2356921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105377" y="122335"/>
            <a:ext cx="5880297" cy="31976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Imagen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11015" y="168235"/>
            <a:ext cx="5697415" cy="31517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Imagen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05507" y="3474721"/>
            <a:ext cx="5908430" cy="32005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Imagen 4"/>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231987" y="3474721"/>
            <a:ext cx="5856146" cy="32005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 xmlns:p14="http://schemas.microsoft.com/office/powerpoint/2010/main" val="429443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p:cNvGraphicFramePr>
            <a:graphicFrameLocks noGrp="1"/>
          </p:cNvGraphicFramePr>
          <p:nvPr>
            <p:extLst>
              <p:ext uri="{D42A27DB-BD31-4B8C-83A1-F6EECF244321}">
                <p14:modId xmlns="" xmlns:p14="http://schemas.microsoft.com/office/powerpoint/2010/main" val="1958288660"/>
              </p:ext>
            </p:extLst>
          </p:nvPr>
        </p:nvGraphicFramePr>
        <p:xfrm>
          <a:off x="562443" y="1970467"/>
          <a:ext cx="10650828" cy="4077531"/>
        </p:xfrm>
        <a:graphic>
          <a:graphicData uri="http://schemas.openxmlformats.org/drawingml/2006/table">
            <a:tbl>
              <a:tblPr firstRow="1" firstCol="1" bandRow="1">
                <a:tableStyleId>{9DCAF9ED-07DC-4A11-8D7F-57B35C25682E}</a:tableStyleId>
              </a:tblPr>
              <a:tblGrid>
                <a:gridCol w="3594160"/>
                <a:gridCol w="3594160"/>
                <a:gridCol w="3462508"/>
              </a:tblGrid>
              <a:tr h="859435">
                <a:tc>
                  <a:txBody>
                    <a:bodyPr/>
                    <a:lstStyle/>
                    <a:p>
                      <a:pPr>
                        <a:lnSpc>
                          <a:spcPct val="110000"/>
                        </a:lnSpc>
                        <a:spcAft>
                          <a:spcPts val="0"/>
                        </a:spcAft>
                      </a:pPr>
                      <a:r>
                        <a:rPr lang="es-ES" sz="2000" dirty="0">
                          <a:effectLst/>
                        </a:rPr>
                        <a:t> </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Aft>
                          <a:spcPts val="0"/>
                        </a:spcAft>
                      </a:pPr>
                      <a:r>
                        <a:rPr lang="es-ES" sz="2000" u="none" strike="noStrike" dirty="0">
                          <a:effectLst/>
                        </a:rPr>
                        <a:t> </a:t>
                      </a:r>
                      <a:endParaRPr lang="es-ES" sz="2000" dirty="0">
                        <a:effectLst/>
                      </a:endParaRPr>
                    </a:p>
                    <a:p>
                      <a:pPr marL="342900" lvl="0" indent="-342900" algn="ctr">
                        <a:lnSpc>
                          <a:spcPct val="110000"/>
                        </a:lnSpc>
                        <a:spcAft>
                          <a:spcPts val="0"/>
                        </a:spcAft>
                        <a:buFont typeface="Wingdings" panose="05000000000000000000" pitchFamily="2" charset="2"/>
                        <a:buChar char=""/>
                      </a:pPr>
                      <a:r>
                        <a:rPr lang="es-ES" sz="2000" u="sng" dirty="0">
                          <a:effectLst/>
                        </a:rPr>
                        <a:t>VENTAJAS</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Aft>
                          <a:spcPts val="0"/>
                        </a:spcAft>
                      </a:pPr>
                      <a:r>
                        <a:rPr lang="es-ES" sz="2000" u="none" strike="noStrike" dirty="0">
                          <a:effectLst/>
                        </a:rPr>
                        <a:t> </a:t>
                      </a:r>
                      <a:endParaRPr lang="es-ES" sz="2000" dirty="0">
                        <a:effectLst/>
                      </a:endParaRPr>
                    </a:p>
                    <a:p>
                      <a:pPr marL="342900" lvl="0" indent="-342900" algn="ctr">
                        <a:lnSpc>
                          <a:spcPct val="110000"/>
                        </a:lnSpc>
                        <a:spcAft>
                          <a:spcPts val="0"/>
                        </a:spcAft>
                        <a:buFont typeface="Wingdings" panose="05000000000000000000" pitchFamily="2" charset="2"/>
                        <a:buChar char=""/>
                      </a:pPr>
                      <a:r>
                        <a:rPr lang="es-ES" sz="2000" u="sng" dirty="0">
                          <a:effectLst/>
                        </a:rPr>
                        <a:t>INCONVENIENTES</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370150">
                <a:tc rowSpan="3">
                  <a:txBody>
                    <a:bodyPr/>
                    <a:lstStyle/>
                    <a:p>
                      <a:pPr algn="ctr">
                        <a:lnSpc>
                          <a:spcPct val="110000"/>
                        </a:lnSpc>
                        <a:spcAft>
                          <a:spcPts val="0"/>
                        </a:spcAft>
                      </a:pPr>
                      <a:r>
                        <a:rPr lang="es-ES" sz="2000" dirty="0">
                          <a:effectLst/>
                        </a:rPr>
                        <a:t> </a:t>
                      </a:r>
                    </a:p>
                    <a:p>
                      <a:pPr algn="ctr">
                        <a:lnSpc>
                          <a:spcPct val="110000"/>
                        </a:lnSpc>
                        <a:spcAft>
                          <a:spcPts val="0"/>
                        </a:spcAft>
                      </a:pPr>
                      <a:r>
                        <a:rPr lang="es-ES" sz="2400" dirty="0">
                          <a:effectLst/>
                        </a:rPr>
                        <a:t>IDEA </a:t>
                      </a:r>
                      <a:r>
                        <a:rPr lang="es-ES" sz="2400" dirty="0" smtClean="0">
                          <a:effectLst/>
                        </a:rPr>
                        <a:t>1</a:t>
                      </a:r>
                    </a:p>
                    <a:p>
                      <a:pPr algn="ctr">
                        <a:lnSpc>
                          <a:spcPct val="110000"/>
                        </a:lnSpc>
                        <a:spcAft>
                          <a:spcPts val="0"/>
                        </a:spcAft>
                      </a:pPr>
                      <a:r>
                        <a:rPr lang="es-ES" sz="2400" dirty="0" smtClean="0">
                          <a:effectLst/>
                        </a:rPr>
                        <a:t>Deportes acuáticos</a:t>
                      </a:r>
                      <a:endParaRPr lang="es-ES" sz="2400" dirty="0">
                        <a:effectLst/>
                        <a:latin typeface="Broadway" panose="04040905080B02020502" pitchFamily="82"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0"/>
                        </a:spcAft>
                      </a:pPr>
                      <a:r>
                        <a:rPr lang="es-ES" sz="2000">
                          <a:effectLst/>
                        </a:rPr>
                        <a:t>Satisface necesidades</a:t>
                      </a:r>
                      <a:endParaRPr lang="es-ES"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0"/>
                        </a:spcAft>
                      </a:pPr>
                      <a:r>
                        <a:rPr lang="es-ES" sz="2000">
                          <a:effectLst/>
                        </a:rPr>
                        <a:t>Dificultad del desarrollo</a:t>
                      </a:r>
                      <a:endParaRPr lang="es-ES"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773367">
                <a:tc vMerge="1">
                  <a:txBody>
                    <a:bodyPr/>
                    <a:lstStyle/>
                    <a:p>
                      <a:endParaRPr lang="es-ES"/>
                    </a:p>
                  </a:txBody>
                  <a:tcPr/>
                </a:tc>
                <a:tc>
                  <a:txBody>
                    <a:bodyPr/>
                    <a:lstStyle/>
                    <a:p>
                      <a:pPr>
                        <a:lnSpc>
                          <a:spcPct val="110000"/>
                        </a:lnSpc>
                        <a:spcAft>
                          <a:spcPts val="0"/>
                        </a:spcAft>
                      </a:pPr>
                      <a:r>
                        <a:rPr lang="es-ES" sz="2000">
                          <a:effectLst/>
                        </a:rPr>
                        <a:t>Buenas expectativas económicas</a:t>
                      </a:r>
                      <a:endParaRPr lang="es-ES"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0"/>
                        </a:spcAft>
                      </a:pPr>
                      <a:r>
                        <a:rPr lang="es-ES" sz="2000" dirty="0" smtClean="0">
                          <a:effectLst/>
                        </a:rPr>
                        <a:t>Puesta en marcha</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370150">
                <a:tc vMerge="1">
                  <a:txBody>
                    <a:bodyPr/>
                    <a:lstStyle/>
                    <a:p>
                      <a:endParaRPr lang="es-ES"/>
                    </a:p>
                  </a:txBody>
                  <a:tcPr/>
                </a:tc>
                <a:tc>
                  <a:txBody>
                    <a:bodyPr/>
                    <a:lstStyle/>
                    <a:p>
                      <a:pPr>
                        <a:lnSpc>
                          <a:spcPct val="110000"/>
                        </a:lnSpc>
                        <a:spcAft>
                          <a:spcPts val="0"/>
                        </a:spcAft>
                      </a:pPr>
                      <a:r>
                        <a:rPr lang="es-ES" sz="2000">
                          <a:effectLst/>
                        </a:rPr>
                        <a:t>Novedosa</a:t>
                      </a:r>
                      <a:endParaRPr lang="es-ES"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0"/>
                        </a:spcAft>
                      </a:pPr>
                      <a:r>
                        <a:rPr lang="es-ES" sz="2000">
                          <a:effectLst/>
                        </a:rPr>
                        <a:t>Estudios relacionados</a:t>
                      </a:r>
                      <a:endParaRPr lang="es-ES"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370150">
                <a:tc>
                  <a:txBody>
                    <a:bodyPr/>
                    <a:lstStyle/>
                    <a:p>
                      <a:pPr algn="ctr">
                        <a:lnSpc>
                          <a:spcPct val="110000"/>
                        </a:lnSpc>
                        <a:spcAft>
                          <a:spcPts val="0"/>
                        </a:spcAft>
                      </a:pPr>
                      <a:r>
                        <a:rPr lang="es-ES" sz="2000">
                          <a:effectLst/>
                        </a:rPr>
                        <a:t> </a:t>
                      </a:r>
                      <a:endParaRPr lang="es-ES"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0"/>
                        </a:spcAft>
                      </a:pPr>
                      <a:r>
                        <a:rPr lang="es-ES" sz="2000">
                          <a:effectLst/>
                        </a:rPr>
                        <a:t> </a:t>
                      </a:r>
                      <a:endParaRPr lang="es-ES"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0"/>
                        </a:spcAft>
                      </a:pPr>
                      <a:r>
                        <a:rPr lang="es-ES" sz="2000" dirty="0">
                          <a:effectLst/>
                        </a:rPr>
                        <a:t> </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370150">
                <a:tc rowSpan="3">
                  <a:txBody>
                    <a:bodyPr/>
                    <a:lstStyle/>
                    <a:p>
                      <a:pPr algn="ctr">
                        <a:lnSpc>
                          <a:spcPct val="110000"/>
                        </a:lnSpc>
                        <a:spcAft>
                          <a:spcPts val="0"/>
                        </a:spcAft>
                      </a:pPr>
                      <a:r>
                        <a:rPr lang="es-ES" sz="2000" dirty="0">
                          <a:effectLst/>
                        </a:rPr>
                        <a:t> </a:t>
                      </a:r>
                    </a:p>
                    <a:p>
                      <a:pPr algn="ctr">
                        <a:lnSpc>
                          <a:spcPct val="110000"/>
                        </a:lnSpc>
                        <a:spcAft>
                          <a:spcPts val="0"/>
                        </a:spcAft>
                      </a:pPr>
                      <a:r>
                        <a:rPr lang="es-ES" sz="2400" dirty="0">
                          <a:effectLst/>
                        </a:rPr>
                        <a:t>IDEA </a:t>
                      </a:r>
                      <a:r>
                        <a:rPr lang="es-ES" sz="2400" dirty="0" smtClean="0">
                          <a:effectLst/>
                        </a:rPr>
                        <a:t>2</a:t>
                      </a:r>
                    </a:p>
                    <a:p>
                      <a:pPr algn="ctr">
                        <a:lnSpc>
                          <a:spcPct val="110000"/>
                        </a:lnSpc>
                        <a:spcAft>
                          <a:spcPts val="0"/>
                        </a:spcAft>
                      </a:pPr>
                      <a:r>
                        <a:rPr lang="es-ES" sz="2400" dirty="0" smtClean="0">
                          <a:effectLst/>
                        </a:rPr>
                        <a:t>Franquicia KFC</a:t>
                      </a:r>
                      <a:endParaRPr lang="es-ES" sz="2400" dirty="0">
                        <a:effectLst/>
                        <a:latin typeface="Broadway" panose="04040905080B02020502" pitchFamily="82"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0"/>
                        </a:spcAft>
                      </a:pPr>
                      <a:r>
                        <a:rPr lang="es-ES" sz="2000">
                          <a:effectLst/>
                        </a:rPr>
                        <a:t>Satisface necesidades</a:t>
                      </a:r>
                      <a:endParaRPr lang="es-ES"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0"/>
                        </a:spcAft>
                      </a:pPr>
                      <a:r>
                        <a:rPr lang="es-ES" sz="2000">
                          <a:effectLst/>
                        </a:rPr>
                        <a:t>Inversión inicial</a:t>
                      </a:r>
                      <a:endParaRPr lang="es-ES"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370150">
                <a:tc vMerge="1">
                  <a:txBody>
                    <a:bodyPr/>
                    <a:lstStyle/>
                    <a:p>
                      <a:endParaRPr lang="es-ES"/>
                    </a:p>
                  </a:txBody>
                  <a:tcPr/>
                </a:tc>
                <a:tc>
                  <a:txBody>
                    <a:bodyPr/>
                    <a:lstStyle/>
                    <a:p>
                      <a:pPr>
                        <a:lnSpc>
                          <a:spcPct val="110000"/>
                        </a:lnSpc>
                        <a:spcAft>
                          <a:spcPts val="0"/>
                        </a:spcAft>
                      </a:pPr>
                      <a:r>
                        <a:rPr lang="es-ES" sz="2000">
                          <a:effectLst/>
                        </a:rPr>
                        <a:t>Pocos gastos materiales…</a:t>
                      </a:r>
                      <a:endParaRPr lang="es-ES"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0"/>
                        </a:spcAft>
                      </a:pPr>
                      <a:r>
                        <a:rPr lang="es-ES" sz="2000">
                          <a:effectLst/>
                        </a:rPr>
                        <a:t>Puesta en marcha</a:t>
                      </a:r>
                      <a:endParaRPr lang="es-ES" sz="200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r h="593979">
                <a:tc vMerge="1">
                  <a:txBody>
                    <a:bodyPr/>
                    <a:lstStyle/>
                    <a:p>
                      <a:endParaRPr lang="es-ES"/>
                    </a:p>
                  </a:txBody>
                  <a:tcPr/>
                </a:tc>
                <a:tc>
                  <a:txBody>
                    <a:bodyPr/>
                    <a:lstStyle/>
                    <a:p>
                      <a:pPr>
                        <a:lnSpc>
                          <a:spcPct val="110000"/>
                        </a:lnSpc>
                        <a:spcAft>
                          <a:spcPts val="0"/>
                        </a:spcAft>
                      </a:pPr>
                      <a:r>
                        <a:rPr lang="es-ES" sz="2000" dirty="0">
                          <a:effectLst/>
                        </a:rPr>
                        <a:t>Poca competencia</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Aft>
                          <a:spcPts val="0"/>
                        </a:spcAft>
                        <a:tabLst>
                          <a:tab pos="2084070" algn="r"/>
                        </a:tabLst>
                      </a:pPr>
                      <a:r>
                        <a:rPr lang="es-ES" sz="2000" dirty="0">
                          <a:effectLst/>
                        </a:rPr>
                        <a:t>Muchos tramites	</a:t>
                      </a:r>
                      <a:endParaRPr lang="es-ES" sz="2000" dirty="0">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pic>
        <p:nvPicPr>
          <p:cNvPr id="2050" name="Picture 2" descr="C:\Users\Mañana\AppData\Local\Microsoft\Windows\INetCache\IE\E80YMD83\Image_=_thumbs-up-down[1].jpg"/>
          <p:cNvPicPr>
            <a:picLocks noChangeAspect="1" noChangeArrowheads="1"/>
          </p:cNvPicPr>
          <p:nvPr/>
        </p:nvPicPr>
        <p:blipFill>
          <a:blip r:embed="rId2"/>
          <a:srcRect/>
          <a:stretch>
            <a:fillRect/>
          </a:stretch>
        </p:blipFill>
        <p:spPr bwMode="auto">
          <a:xfrm>
            <a:off x="590013" y="2026411"/>
            <a:ext cx="1702426" cy="768304"/>
          </a:xfrm>
          <a:prstGeom prst="rect">
            <a:avLst/>
          </a:prstGeom>
          <a:noFill/>
        </p:spPr>
      </p:pic>
      <p:sp>
        <p:nvSpPr>
          <p:cNvPr id="2" name="Rectángulo 1"/>
          <p:cNvSpPr/>
          <p:nvPr/>
        </p:nvSpPr>
        <p:spPr>
          <a:xfrm>
            <a:off x="590013" y="629717"/>
            <a:ext cx="8646017" cy="923330"/>
          </a:xfrm>
          <a:prstGeom prst="rect">
            <a:avLst/>
          </a:prstGeom>
        </p:spPr>
        <p:txBody>
          <a:bodyPr wrap="square">
            <a:spAutoFit/>
          </a:bodyPr>
          <a:lstStyle/>
          <a:p>
            <a:r>
              <a:rPr lang="es-ES" dirty="0"/>
              <a:t>A continuación hemos creado una tabla con las ventajas e inconvenientes que tienen varias empresas y por lo que nos a servido bastante de ayuda para nuestra decisión a la hora de decidir sobre una de estas</a:t>
            </a:r>
            <a:r>
              <a:rPr lang="es-ES" b="1" dirty="0"/>
              <a:t>.</a:t>
            </a:r>
          </a:p>
        </p:txBody>
      </p:sp>
    </p:spTree>
    <p:extLst>
      <p:ext uri="{BB962C8B-B14F-4D97-AF65-F5344CB8AC3E}">
        <p14:creationId xmlns="" xmlns:p14="http://schemas.microsoft.com/office/powerpoint/2010/main" val="5387206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77334" y="351693"/>
            <a:ext cx="8596668" cy="956602"/>
          </a:xfrm>
        </p:spPr>
        <p:txBody>
          <a:bodyPr/>
          <a:lstStyle/>
          <a:p>
            <a:r>
              <a:rPr lang="es-ES" dirty="0"/>
              <a:t>A parte de crear una página web, también hemos creado publicidad en </a:t>
            </a:r>
            <a:r>
              <a:rPr lang="es-ES" b="1" dirty="0"/>
              <a:t>redes sociales</a:t>
            </a:r>
            <a:r>
              <a:rPr lang="es-ES" dirty="0"/>
              <a:t> como por ejemplo en </a:t>
            </a:r>
            <a:r>
              <a:rPr lang="es-ES" b="1" dirty="0" smtClean="0"/>
              <a:t>Facebook</a:t>
            </a:r>
            <a:r>
              <a:rPr lang="es-ES" dirty="0"/>
              <a:t> </a:t>
            </a:r>
          </a:p>
        </p:txBody>
      </p:sp>
      <p:pic>
        <p:nvPicPr>
          <p:cNvPr id="4" name="Imagen 3"/>
          <p:cNvPicPr/>
          <p:nvPr/>
        </p:nvPicPr>
        <p:blipFill>
          <a:blip r:embed="rId2" cstate="print">
            <a:extLst>
              <a:ext uri="{28A0092B-C50C-407E-A947-70E740481C1C}">
                <a14:useLocalDpi xmlns="" xmlns:a14="http://schemas.microsoft.com/office/drawing/2010/main" val="0"/>
              </a:ext>
            </a:extLst>
          </a:blip>
          <a:stretch>
            <a:fillRect/>
          </a:stretch>
        </p:blipFill>
        <p:spPr>
          <a:xfrm>
            <a:off x="942535" y="1308295"/>
            <a:ext cx="9805181" cy="5387927"/>
          </a:xfrm>
          <a:prstGeom prst="rect">
            <a:avLst/>
          </a:prstGeom>
        </p:spPr>
      </p:pic>
    </p:spTree>
    <p:extLst>
      <p:ext uri="{BB962C8B-B14F-4D97-AF65-F5344CB8AC3E}">
        <p14:creationId xmlns="" xmlns:p14="http://schemas.microsoft.com/office/powerpoint/2010/main" val="40334644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43759" y="314179"/>
            <a:ext cx="8596668" cy="1320800"/>
          </a:xfrm>
        </p:spPr>
        <p:txBody>
          <a:bodyPr/>
          <a:lstStyle/>
          <a:p>
            <a:pPr lvl="0"/>
            <a:r>
              <a:rPr lang="es-ES" b="1" dirty="0"/>
              <a:t>GESTIÓN DE RR.HH. </a:t>
            </a:r>
            <a:br>
              <a:rPr lang="es-ES" b="1" dirty="0"/>
            </a:br>
            <a:endParaRPr lang="es-ES" dirty="0"/>
          </a:p>
        </p:txBody>
      </p:sp>
      <p:graphicFrame>
        <p:nvGraphicFramePr>
          <p:cNvPr id="4" name="Marcador de contenido 3"/>
          <p:cNvGraphicFramePr>
            <a:graphicFrameLocks noGrp="1"/>
          </p:cNvGraphicFramePr>
          <p:nvPr>
            <p:ph idx="1"/>
            <p:extLst>
              <p:ext uri="{D42A27DB-BD31-4B8C-83A1-F6EECF244321}">
                <p14:modId xmlns="" xmlns:p14="http://schemas.microsoft.com/office/powerpoint/2010/main" val="119086356"/>
              </p:ext>
            </p:extLst>
          </p:nvPr>
        </p:nvGraphicFramePr>
        <p:xfrm>
          <a:off x="325642" y="1270000"/>
          <a:ext cx="11589693" cy="5507171"/>
        </p:xfrm>
        <a:graphic>
          <a:graphicData uri="http://schemas.openxmlformats.org/drawingml/2006/table">
            <a:tbl>
              <a:tblPr firstRow="1" firstCol="1" bandRow="1">
                <a:tableStyleId>{18603FDC-E32A-4AB5-989C-0864C3EAD2B8}</a:tableStyleId>
              </a:tblPr>
              <a:tblGrid>
                <a:gridCol w="3984631"/>
                <a:gridCol w="1996098"/>
                <a:gridCol w="2284623"/>
                <a:gridCol w="1805031"/>
                <a:gridCol w="1519310"/>
              </a:tblGrid>
              <a:tr h="730650">
                <a:tc>
                  <a:txBody>
                    <a:bodyPr/>
                    <a:lstStyle/>
                    <a:p>
                      <a:pPr marL="457200" algn="ctr">
                        <a:lnSpc>
                          <a:spcPct val="110000"/>
                        </a:lnSpc>
                        <a:spcAft>
                          <a:spcPts val="0"/>
                        </a:spcAft>
                      </a:pPr>
                      <a:r>
                        <a:rPr lang="es-ES" sz="1400" dirty="0">
                          <a:effectLst/>
                        </a:rPr>
                        <a:t>Trabajador</a:t>
                      </a:r>
                      <a:endParaRPr lang="es-ES" sz="1400" dirty="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marL="457200" algn="ctr">
                        <a:lnSpc>
                          <a:spcPct val="110000"/>
                        </a:lnSpc>
                        <a:spcAft>
                          <a:spcPts val="0"/>
                        </a:spcAft>
                      </a:pPr>
                      <a:r>
                        <a:rPr lang="es-ES" sz="1400">
                          <a:effectLst/>
                        </a:rPr>
                        <a:t>Funciones</a:t>
                      </a:r>
                      <a:endParaRPr lang="es-ES" sz="140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marL="457200" algn="ctr">
                        <a:lnSpc>
                          <a:spcPct val="110000"/>
                        </a:lnSpc>
                        <a:spcAft>
                          <a:spcPts val="0"/>
                        </a:spcAft>
                      </a:pPr>
                      <a:r>
                        <a:rPr lang="es-ES" sz="1400" dirty="0">
                          <a:effectLst/>
                        </a:rPr>
                        <a:t>Salario</a:t>
                      </a:r>
                      <a:endParaRPr lang="es-ES" sz="1400" dirty="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marL="457200" algn="ctr">
                        <a:lnSpc>
                          <a:spcPct val="110000"/>
                        </a:lnSpc>
                        <a:spcAft>
                          <a:spcPts val="0"/>
                        </a:spcAft>
                      </a:pPr>
                      <a:r>
                        <a:rPr lang="es-ES" sz="1400" dirty="0" smtClean="0">
                          <a:effectLst/>
                        </a:rPr>
                        <a:t>Perfil</a:t>
                      </a:r>
                    </a:p>
                    <a:p>
                      <a:pPr marL="457200" algn="ctr">
                        <a:lnSpc>
                          <a:spcPct val="110000"/>
                        </a:lnSpc>
                        <a:spcAft>
                          <a:spcPts val="0"/>
                        </a:spcAft>
                      </a:pPr>
                      <a:r>
                        <a:rPr lang="es-ES" sz="1400" dirty="0" smtClean="0">
                          <a:effectLst/>
                        </a:rPr>
                        <a:t>Profesional</a:t>
                      </a:r>
                      <a:endParaRPr lang="es-ES" sz="1400" dirty="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marL="457200" algn="ctr">
                        <a:lnSpc>
                          <a:spcPct val="110000"/>
                        </a:lnSpc>
                        <a:spcAft>
                          <a:spcPts val="0"/>
                        </a:spcAft>
                      </a:pPr>
                      <a:r>
                        <a:rPr lang="es-ES" sz="1400" dirty="0">
                          <a:effectLst/>
                        </a:rPr>
                        <a:t>Seguridad Social</a:t>
                      </a:r>
                      <a:endParaRPr lang="es-ES" sz="1400" dirty="0">
                        <a:effectLst/>
                        <a:latin typeface="+mn-lt"/>
                        <a:ea typeface="Times New Roman" panose="02020603050405020304" pitchFamily="18" charset="0"/>
                        <a:cs typeface="Times New Roman" panose="02020603050405020304" pitchFamily="18" charset="0"/>
                      </a:endParaRPr>
                    </a:p>
                  </a:txBody>
                  <a:tcPr marL="36088" marR="36088" marT="0" marB="0" anchor="ctr"/>
                </a:tc>
              </a:tr>
              <a:tr h="1273403">
                <a:tc>
                  <a:txBody>
                    <a:bodyPr/>
                    <a:lstStyle/>
                    <a:p>
                      <a:pPr marL="457200" algn="ctr">
                        <a:lnSpc>
                          <a:spcPct val="110000"/>
                        </a:lnSpc>
                        <a:spcAft>
                          <a:spcPts val="0"/>
                        </a:spcAft>
                      </a:pPr>
                      <a:r>
                        <a:rPr lang="es-ES" sz="1600">
                          <a:effectLst/>
                        </a:rPr>
                        <a:t>Directora</a:t>
                      </a:r>
                    </a:p>
                    <a:p>
                      <a:pPr marL="457200" algn="ctr">
                        <a:lnSpc>
                          <a:spcPct val="110000"/>
                        </a:lnSpc>
                        <a:spcAft>
                          <a:spcPts val="0"/>
                        </a:spcAft>
                      </a:pPr>
                      <a:r>
                        <a:rPr lang="es-ES" sz="1600">
                          <a:effectLst/>
                        </a:rPr>
                        <a:t>Cristina Núñez Gil</a:t>
                      </a:r>
                      <a:endParaRPr lang="es-ES" sz="160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marL="457200" algn="ctr">
                        <a:lnSpc>
                          <a:spcPct val="110000"/>
                        </a:lnSpc>
                        <a:spcAft>
                          <a:spcPts val="0"/>
                        </a:spcAft>
                      </a:pPr>
                      <a:r>
                        <a:rPr lang="es-ES" sz="1100" dirty="0">
                          <a:effectLst/>
                        </a:rPr>
                        <a:t>Administración, gestoría y la Asesoría Laboral, Fiscal y Contable</a:t>
                      </a:r>
                      <a:endParaRPr lang="es-ES" sz="1100" dirty="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marL="457200">
                        <a:lnSpc>
                          <a:spcPct val="110000"/>
                        </a:lnSpc>
                        <a:spcAft>
                          <a:spcPts val="0"/>
                        </a:spcAft>
                      </a:pPr>
                      <a:r>
                        <a:rPr lang="es-ES" sz="1100">
                          <a:effectLst/>
                        </a:rPr>
                        <a:t> </a:t>
                      </a:r>
                    </a:p>
                    <a:p>
                      <a:pPr marL="457200" algn="ctr">
                        <a:lnSpc>
                          <a:spcPct val="110000"/>
                        </a:lnSpc>
                        <a:spcAft>
                          <a:spcPts val="0"/>
                        </a:spcAft>
                      </a:pPr>
                      <a:r>
                        <a:rPr lang="es-ES" sz="1100">
                          <a:effectLst/>
                        </a:rPr>
                        <a:t>1000€ con pagas prorrateadas</a:t>
                      </a:r>
                    </a:p>
                    <a:p>
                      <a:pPr marL="457200" algn="ctr">
                        <a:lnSpc>
                          <a:spcPct val="110000"/>
                        </a:lnSpc>
                        <a:spcAft>
                          <a:spcPts val="0"/>
                        </a:spcAft>
                      </a:pPr>
                      <a:r>
                        <a:rPr lang="es-ES" sz="1100">
                          <a:effectLst/>
                        </a:rPr>
                        <a:t>a jornada completa de lunes a viernes</a:t>
                      </a:r>
                      <a:endParaRPr lang="es-ES" sz="110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marL="457200" algn="ctr">
                        <a:lnSpc>
                          <a:spcPct val="110000"/>
                        </a:lnSpc>
                        <a:spcAft>
                          <a:spcPts val="0"/>
                        </a:spcAft>
                      </a:pPr>
                      <a:r>
                        <a:rPr lang="es-ES" sz="1100">
                          <a:effectLst/>
                        </a:rPr>
                        <a:t>Técnico Superior en Administración y Finanzas</a:t>
                      </a:r>
                      <a:endParaRPr lang="es-ES" sz="110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marL="457200" algn="ctr">
                        <a:lnSpc>
                          <a:spcPct val="110000"/>
                        </a:lnSpc>
                        <a:spcAft>
                          <a:spcPts val="0"/>
                        </a:spcAft>
                      </a:pPr>
                      <a:r>
                        <a:rPr lang="es-ES" sz="1100" dirty="0" smtClean="0">
                          <a:effectLst/>
                        </a:rPr>
                        <a:t>----------</a:t>
                      </a:r>
                      <a:endParaRPr lang="es-ES" sz="1100" dirty="0">
                        <a:effectLst/>
                        <a:latin typeface="+mn-lt"/>
                        <a:ea typeface="Times New Roman" panose="02020603050405020304" pitchFamily="18" charset="0"/>
                        <a:cs typeface="Times New Roman" panose="02020603050405020304" pitchFamily="18" charset="0"/>
                      </a:endParaRPr>
                    </a:p>
                  </a:txBody>
                  <a:tcPr marL="36088" marR="36088" marT="0" marB="0" anchor="ctr"/>
                </a:tc>
              </a:tr>
              <a:tr h="897340">
                <a:tc>
                  <a:txBody>
                    <a:bodyPr/>
                    <a:lstStyle/>
                    <a:p>
                      <a:pPr marL="457200">
                        <a:lnSpc>
                          <a:spcPct val="110000"/>
                        </a:lnSpc>
                        <a:spcAft>
                          <a:spcPts val="0"/>
                        </a:spcAft>
                      </a:pPr>
                      <a:r>
                        <a:rPr lang="es-ES" sz="1600">
                          <a:effectLst/>
                        </a:rPr>
                        <a:t> </a:t>
                      </a:r>
                    </a:p>
                    <a:p>
                      <a:pPr marL="457200" algn="ctr">
                        <a:lnSpc>
                          <a:spcPct val="110000"/>
                        </a:lnSpc>
                        <a:spcAft>
                          <a:spcPts val="0"/>
                        </a:spcAft>
                      </a:pPr>
                      <a:r>
                        <a:rPr lang="es-ES" sz="1600">
                          <a:effectLst/>
                        </a:rPr>
                        <a:t>Programador Web</a:t>
                      </a:r>
                    </a:p>
                    <a:p>
                      <a:pPr marL="457200" algn="ctr">
                        <a:lnSpc>
                          <a:spcPct val="110000"/>
                        </a:lnSpc>
                        <a:spcAft>
                          <a:spcPts val="0"/>
                        </a:spcAft>
                      </a:pPr>
                      <a:r>
                        <a:rPr lang="es-ES" sz="1600">
                          <a:effectLst/>
                        </a:rPr>
                        <a:t>Domingo Carrasco Bueno</a:t>
                      </a:r>
                      <a:endParaRPr lang="es-ES" sz="1600">
                        <a:effectLst/>
                        <a:latin typeface="+mn-lt"/>
                        <a:ea typeface="Times New Roman" panose="02020603050405020304" pitchFamily="18" charset="0"/>
                        <a:cs typeface="Times New Roman" panose="02020603050405020304" pitchFamily="18" charset="0"/>
                      </a:endParaRPr>
                    </a:p>
                  </a:txBody>
                  <a:tcPr marL="36088" marR="36088" marT="0" marB="0"/>
                </a:tc>
                <a:tc>
                  <a:txBody>
                    <a:bodyPr/>
                    <a:lstStyle/>
                    <a:p>
                      <a:pPr marL="457200">
                        <a:lnSpc>
                          <a:spcPct val="110000"/>
                        </a:lnSpc>
                        <a:spcAft>
                          <a:spcPts val="0"/>
                        </a:spcAft>
                      </a:pPr>
                      <a:r>
                        <a:rPr lang="es-ES" sz="1100">
                          <a:effectLst/>
                        </a:rPr>
                        <a:t> </a:t>
                      </a:r>
                    </a:p>
                    <a:p>
                      <a:pPr marL="457200" algn="ctr">
                        <a:lnSpc>
                          <a:spcPct val="110000"/>
                        </a:lnSpc>
                        <a:spcAft>
                          <a:spcPts val="0"/>
                        </a:spcAft>
                      </a:pPr>
                      <a:r>
                        <a:rPr lang="es-ES" sz="1100">
                          <a:effectLst/>
                        </a:rPr>
                        <a:t>Gestionará toda la parte del Asesoramiento en Internet</a:t>
                      </a:r>
                      <a:endParaRPr lang="es-ES" sz="1100">
                        <a:effectLst/>
                        <a:latin typeface="+mn-lt"/>
                        <a:ea typeface="Times New Roman" panose="02020603050405020304" pitchFamily="18" charset="0"/>
                        <a:cs typeface="Times New Roman" panose="02020603050405020304" pitchFamily="18" charset="0"/>
                      </a:endParaRPr>
                    </a:p>
                  </a:txBody>
                  <a:tcPr marL="36088" marR="36088" marT="0" marB="0"/>
                </a:tc>
                <a:tc>
                  <a:txBody>
                    <a:bodyPr/>
                    <a:lstStyle/>
                    <a:p>
                      <a:pPr marL="457200">
                        <a:lnSpc>
                          <a:spcPct val="110000"/>
                        </a:lnSpc>
                        <a:spcAft>
                          <a:spcPts val="0"/>
                        </a:spcAft>
                      </a:pPr>
                      <a:r>
                        <a:rPr lang="es-ES" sz="1100">
                          <a:effectLst/>
                        </a:rPr>
                        <a:t> </a:t>
                      </a:r>
                    </a:p>
                    <a:p>
                      <a:pPr marL="457200" algn="ctr">
                        <a:lnSpc>
                          <a:spcPct val="110000"/>
                        </a:lnSpc>
                        <a:spcAft>
                          <a:spcPts val="0"/>
                        </a:spcAft>
                      </a:pPr>
                      <a:r>
                        <a:rPr lang="es-ES" sz="1100">
                          <a:effectLst/>
                        </a:rPr>
                        <a:t>1000€ con pagas prorrateadas a jornada completa de lunes a viernes</a:t>
                      </a:r>
                      <a:endParaRPr lang="es-ES" sz="1100">
                        <a:effectLst/>
                        <a:latin typeface="+mn-lt"/>
                        <a:ea typeface="Times New Roman" panose="02020603050405020304" pitchFamily="18" charset="0"/>
                        <a:cs typeface="Times New Roman" panose="02020603050405020304" pitchFamily="18" charset="0"/>
                      </a:endParaRPr>
                    </a:p>
                  </a:txBody>
                  <a:tcPr marL="36088" marR="36088" marT="0" marB="0"/>
                </a:tc>
                <a:tc>
                  <a:txBody>
                    <a:bodyPr/>
                    <a:lstStyle/>
                    <a:p>
                      <a:pPr marL="457200">
                        <a:lnSpc>
                          <a:spcPct val="110000"/>
                        </a:lnSpc>
                        <a:spcAft>
                          <a:spcPts val="0"/>
                        </a:spcAft>
                      </a:pPr>
                      <a:r>
                        <a:rPr lang="es-ES" sz="1100">
                          <a:effectLst/>
                        </a:rPr>
                        <a:t> </a:t>
                      </a:r>
                    </a:p>
                    <a:p>
                      <a:pPr marL="457200" algn="ctr">
                        <a:lnSpc>
                          <a:spcPct val="110000"/>
                        </a:lnSpc>
                        <a:spcAft>
                          <a:spcPts val="0"/>
                        </a:spcAft>
                      </a:pPr>
                      <a:r>
                        <a:rPr lang="es-ES" sz="1100">
                          <a:effectLst/>
                        </a:rPr>
                        <a:t>Técnico superior en Desarrollo Web</a:t>
                      </a:r>
                      <a:endParaRPr lang="es-ES" sz="1100">
                        <a:effectLst/>
                        <a:latin typeface="+mn-lt"/>
                        <a:ea typeface="Times New Roman" panose="02020603050405020304" pitchFamily="18" charset="0"/>
                        <a:cs typeface="Times New Roman" panose="02020603050405020304" pitchFamily="18" charset="0"/>
                      </a:endParaRPr>
                    </a:p>
                  </a:txBody>
                  <a:tcPr marL="36088" marR="36088" marT="0" marB="0"/>
                </a:tc>
                <a:tc>
                  <a:txBody>
                    <a:bodyPr/>
                    <a:lstStyle/>
                    <a:p>
                      <a:pPr marL="457200" algn="ctr">
                        <a:lnSpc>
                          <a:spcPct val="110000"/>
                        </a:lnSpc>
                        <a:spcAft>
                          <a:spcPts val="0"/>
                        </a:spcAft>
                      </a:pPr>
                      <a:r>
                        <a:rPr lang="es-ES" sz="1100" dirty="0" smtClean="0">
                          <a:effectLst/>
                        </a:rPr>
                        <a:t>----------</a:t>
                      </a:r>
                      <a:endParaRPr lang="es-ES" sz="1100" dirty="0">
                        <a:effectLst/>
                        <a:latin typeface="+mn-lt"/>
                        <a:ea typeface="Times New Roman" panose="02020603050405020304" pitchFamily="18" charset="0"/>
                        <a:cs typeface="Times New Roman" panose="02020603050405020304" pitchFamily="18" charset="0"/>
                      </a:endParaRPr>
                    </a:p>
                  </a:txBody>
                  <a:tcPr marL="36088" marR="36088" marT="0" marB="0" anchor="ctr"/>
                </a:tc>
              </a:tr>
              <a:tr h="903561">
                <a:tc>
                  <a:txBody>
                    <a:bodyPr/>
                    <a:lstStyle/>
                    <a:p>
                      <a:pPr marL="457200">
                        <a:lnSpc>
                          <a:spcPct val="110000"/>
                        </a:lnSpc>
                        <a:spcAft>
                          <a:spcPts val="0"/>
                        </a:spcAft>
                      </a:pPr>
                      <a:r>
                        <a:rPr lang="es-ES" sz="1600">
                          <a:effectLst/>
                        </a:rPr>
                        <a:t> </a:t>
                      </a:r>
                    </a:p>
                    <a:p>
                      <a:pPr marL="457200" algn="ctr">
                        <a:lnSpc>
                          <a:spcPct val="110000"/>
                        </a:lnSpc>
                        <a:spcAft>
                          <a:spcPts val="0"/>
                        </a:spcAft>
                      </a:pPr>
                      <a:r>
                        <a:rPr lang="es-ES" sz="1600">
                          <a:effectLst/>
                        </a:rPr>
                        <a:t>Profesor Esquí Acuático</a:t>
                      </a:r>
                    </a:p>
                    <a:p>
                      <a:pPr marL="457200" algn="ctr">
                        <a:lnSpc>
                          <a:spcPct val="110000"/>
                        </a:lnSpc>
                        <a:spcAft>
                          <a:spcPts val="0"/>
                        </a:spcAft>
                      </a:pPr>
                      <a:r>
                        <a:rPr lang="es-ES" sz="1600">
                          <a:effectLst/>
                        </a:rPr>
                        <a:t>Antonio Núñez</a:t>
                      </a:r>
                      <a:endParaRPr lang="es-ES" sz="1600">
                        <a:effectLst/>
                        <a:latin typeface="+mn-lt"/>
                        <a:ea typeface="Times New Roman" panose="02020603050405020304" pitchFamily="18" charset="0"/>
                        <a:cs typeface="Times New Roman" panose="02020603050405020304" pitchFamily="18" charset="0"/>
                      </a:endParaRPr>
                    </a:p>
                  </a:txBody>
                  <a:tcPr marL="36088" marR="36088" marT="0" marB="0"/>
                </a:tc>
                <a:tc>
                  <a:txBody>
                    <a:bodyPr/>
                    <a:lstStyle/>
                    <a:p>
                      <a:pPr marL="457200" algn="ctr">
                        <a:lnSpc>
                          <a:spcPct val="110000"/>
                        </a:lnSpc>
                        <a:spcAft>
                          <a:spcPts val="0"/>
                        </a:spcAft>
                      </a:pPr>
                      <a:r>
                        <a:rPr lang="es-ES" sz="1100">
                          <a:effectLst/>
                        </a:rPr>
                        <a:t>Enseñanza del deporte esquí acuático</a:t>
                      </a:r>
                      <a:endParaRPr lang="es-ES" sz="110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marL="457200" algn="ctr">
                        <a:lnSpc>
                          <a:spcPct val="110000"/>
                        </a:lnSpc>
                        <a:spcAft>
                          <a:spcPts val="0"/>
                        </a:spcAft>
                      </a:pPr>
                      <a:r>
                        <a:rPr lang="es-ES" sz="1100">
                          <a:effectLst/>
                        </a:rPr>
                        <a:t>700€ con pagas prorrateadas a media jornada de lunes a viernes</a:t>
                      </a:r>
                      <a:endParaRPr lang="es-ES" sz="1100">
                        <a:effectLst/>
                        <a:latin typeface="+mn-lt"/>
                        <a:ea typeface="Times New Roman" panose="02020603050405020304" pitchFamily="18" charset="0"/>
                        <a:cs typeface="Times New Roman" panose="02020603050405020304" pitchFamily="18" charset="0"/>
                      </a:endParaRPr>
                    </a:p>
                  </a:txBody>
                  <a:tcPr marL="36088" marR="36088" marT="0" marB="0" anchor="ctr"/>
                </a:tc>
                <a:tc rowSpan="3">
                  <a:txBody>
                    <a:bodyPr/>
                    <a:lstStyle/>
                    <a:p>
                      <a:pPr marL="457200" algn="ctr">
                        <a:lnSpc>
                          <a:spcPct val="110000"/>
                        </a:lnSpc>
                        <a:spcAft>
                          <a:spcPts val="0"/>
                        </a:spcAft>
                      </a:pPr>
                      <a:r>
                        <a:rPr lang="es-ES" sz="1100" dirty="0">
                          <a:effectLst/>
                        </a:rPr>
                        <a:t> </a:t>
                      </a:r>
                    </a:p>
                    <a:p>
                      <a:pPr marL="457200" algn="ctr">
                        <a:lnSpc>
                          <a:spcPct val="110000"/>
                        </a:lnSpc>
                        <a:spcAft>
                          <a:spcPts val="0"/>
                        </a:spcAft>
                      </a:pPr>
                      <a:r>
                        <a:rPr lang="es-ES" sz="1100" dirty="0">
                          <a:effectLst/>
                        </a:rPr>
                        <a:t> </a:t>
                      </a:r>
                    </a:p>
                    <a:p>
                      <a:pPr marL="457200" algn="ctr">
                        <a:lnSpc>
                          <a:spcPct val="110000"/>
                        </a:lnSpc>
                        <a:spcAft>
                          <a:spcPts val="0"/>
                        </a:spcAft>
                      </a:pPr>
                      <a:r>
                        <a:rPr lang="es-ES" sz="1100" dirty="0">
                          <a:effectLst/>
                        </a:rPr>
                        <a:t>Experiencia demostrable de más de 8 años.</a:t>
                      </a:r>
                    </a:p>
                    <a:p>
                      <a:pPr marL="457200" algn="ctr">
                        <a:lnSpc>
                          <a:spcPct val="110000"/>
                        </a:lnSpc>
                        <a:spcAft>
                          <a:spcPts val="0"/>
                        </a:spcAft>
                      </a:pPr>
                      <a:r>
                        <a:rPr lang="es-ES" sz="1100" dirty="0">
                          <a:effectLst/>
                        </a:rPr>
                        <a:t> </a:t>
                      </a:r>
                    </a:p>
                    <a:p>
                      <a:pPr marL="457200" algn="ctr">
                        <a:lnSpc>
                          <a:spcPct val="110000"/>
                        </a:lnSpc>
                        <a:spcAft>
                          <a:spcPts val="0"/>
                        </a:spcAft>
                      </a:pPr>
                      <a:r>
                        <a:rPr lang="es-ES" sz="1100" dirty="0">
                          <a:effectLst/>
                        </a:rPr>
                        <a:t> </a:t>
                      </a:r>
                    </a:p>
                    <a:p>
                      <a:pPr marL="457200" algn="ctr">
                        <a:lnSpc>
                          <a:spcPct val="110000"/>
                        </a:lnSpc>
                        <a:spcAft>
                          <a:spcPts val="0"/>
                        </a:spcAft>
                      </a:pPr>
                      <a:r>
                        <a:rPr lang="es-ES" sz="1100" dirty="0">
                          <a:effectLst/>
                        </a:rPr>
                        <a:t> </a:t>
                      </a:r>
                      <a:endParaRPr lang="es-ES" sz="1100" dirty="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algn="ctr" fontAlgn="b"/>
                      <a:r>
                        <a:rPr lang="es-ES" sz="1100" b="0" i="0" u="none" strike="noStrike" dirty="0" smtClean="0">
                          <a:solidFill>
                            <a:schemeClr val="bg1"/>
                          </a:solidFill>
                          <a:latin typeface="Calibri"/>
                        </a:rPr>
                        <a:t>335,93€</a:t>
                      </a:r>
                      <a:endParaRPr lang="es-ES" sz="1100" b="0" i="0" u="none" strike="noStrike" dirty="0">
                        <a:solidFill>
                          <a:schemeClr val="bg1"/>
                        </a:solidFill>
                        <a:latin typeface="Calibri"/>
                      </a:endParaRPr>
                    </a:p>
                  </a:txBody>
                  <a:tcPr marL="9525" marR="9525" marT="9525" marB="0" anchor="ctr"/>
                </a:tc>
              </a:tr>
              <a:tr h="903561">
                <a:tc>
                  <a:txBody>
                    <a:bodyPr/>
                    <a:lstStyle/>
                    <a:p>
                      <a:pPr marL="457200" algn="ctr">
                        <a:lnSpc>
                          <a:spcPct val="110000"/>
                        </a:lnSpc>
                        <a:spcAft>
                          <a:spcPts val="0"/>
                        </a:spcAft>
                      </a:pPr>
                      <a:r>
                        <a:rPr lang="es-ES" sz="1600">
                          <a:effectLst/>
                        </a:rPr>
                        <a:t>Profesora Kitesurf</a:t>
                      </a:r>
                    </a:p>
                    <a:p>
                      <a:pPr marL="457200" algn="ctr">
                        <a:lnSpc>
                          <a:spcPct val="110000"/>
                        </a:lnSpc>
                        <a:spcAft>
                          <a:spcPts val="0"/>
                        </a:spcAft>
                      </a:pPr>
                      <a:r>
                        <a:rPr lang="es-ES" sz="1600">
                          <a:effectLst/>
                        </a:rPr>
                        <a:t>María García</a:t>
                      </a:r>
                      <a:endParaRPr lang="es-ES" sz="1600">
                        <a:effectLst/>
                        <a:latin typeface="+mn-lt"/>
                        <a:ea typeface="Times New Roman" panose="02020603050405020304" pitchFamily="18" charset="0"/>
                        <a:cs typeface="Times New Roman" panose="02020603050405020304" pitchFamily="18" charset="0"/>
                      </a:endParaRPr>
                    </a:p>
                  </a:txBody>
                  <a:tcPr marL="36088" marR="36088" marT="0" marB="0"/>
                </a:tc>
                <a:tc>
                  <a:txBody>
                    <a:bodyPr/>
                    <a:lstStyle/>
                    <a:p>
                      <a:pPr marL="457200" algn="ctr">
                        <a:lnSpc>
                          <a:spcPct val="110000"/>
                        </a:lnSpc>
                        <a:spcAft>
                          <a:spcPts val="0"/>
                        </a:spcAft>
                      </a:pPr>
                      <a:r>
                        <a:rPr lang="es-ES" sz="1100">
                          <a:effectLst/>
                        </a:rPr>
                        <a:t>Enseñanza del deporte Kitesurf</a:t>
                      </a:r>
                      <a:endParaRPr lang="es-ES" sz="110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marL="457200" algn="ctr">
                        <a:lnSpc>
                          <a:spcPct val="110000"/>
                        </a:lnSpc>
                        <a:spcAft>
                          <a:spcPts val="0"/>
                        </a:spcAft>
                      </a:pPr>
                      <a:r>
                        <a:rPr lang="es-ES" sz="1100">
                          <a:effectLst/>
                        </a:rPr>
                        <a:t>700€ con pagas prorrateadas a media jornada de lunes a viernes</a:t>
                      </a:r>
                      <a:endParaRPr lang="es-ES" sz="1100">
                        <a:effectLst/>
                        <a:latin typeface="+mn-lt"/>
                        <a:ea typeface="Times New Roman" panose="02020603050405020304" pitchFamily="18" charset="0"/>
                        <a:cs typeface="Times New Roman" panose="02020603050405020304" pitchFamily="18" charset="0"/>
                      </a:endParaRPr>
                    </a:p>
                  </a:txBody>
                  <a:tcPr marL="36088" marR="36088" marT="0" marB="0" anchor="ctr"/>
                </a:tc>
                <a:tc vMerge="1">
                  <a:txBody>
                    <a:bodyPr/>
                    <a:lstStyle/>
                    <a:p>
                      <a:endParaRPr lang="es-ES"/>
                    </a:p>
                  </a:txBody>
                  <a:tcPr/>
                </a:tc>
                <a:tc>
                  <a:txBody>
                    <a:bodyPr/>
                    <a:lstStyle/>
                    <a:p>
                      <a:pPr algn="ctr" fontAlgn="b"/>
                      <a:r>
                        <a:rPr lang="es-ES" sz="1100" b="0" i="0" u="none" strike="noStrike" dirty="0" smtClean="0">
                          <a:solidFill>
                            <a:schemeClr val="bg1"/>
                          </a:solidFill>
                          <a:latin typeface="Calibri"/>
                        </a:rPr>
                        <a:t>335,93€</a:t>
                      </a:r>
                      <a:endParaRPr lang="es-ES" sz="1100" b="0" i="0" u="none" strike="noStrike" dirty="0">
                        <a:solidFill>
                          <a:schemeClr val="bg1"/>
                        </a:solidFill>
                        <a:latin typeface="Calibri"/>
                      </a:endParaRPr>
                    </a:p>
                  </a:txBody>
                  <a:tcPr marL="36088" marR="36088" marT="0" marB="0" anchor="ctr"/>
                </a:tc>
              </a:tr>
              <a:tr h="773976">
                <a:tc>
                  <a:txBody>
                    <a:bodyPr/>
                    <a:lstStyle/>
                    <a:p>
                      <a:pPr marL="457200" algn="ctr">
                        <a:lnSpc>
                          <a:spcPct val="110000"/>
                        </a:lnSpc>
                        <a:spcAft>
                          <a:spcPts val="0"/>
                        </a:spcAft>
                      </a:pPr>
                      <a:r>
                        <a:rPr lang="es-ES" sz="1600" dirty="0">
                          <a:effectLst/>
                        </a:rPr>
                        <a:t>Profesor Pesca submarina</a:t>
                      </a:r>
                    </a:p>
                    <a:p>
                      <a:pPr marL="457200" algn="ctr">
                        <a:lnSpc>
                          <a:spcPct val="110000"/>
                        </a:lnSpc>
                        <a:spcAft>
                          <a:spcPts val="0"/>
                        </a:spcAft>
                      </a:pPr>
                      <a:r>
                        <a:rPr lang="es-ES" sz="1600" dirty="0">
                          <a:effectLst/>
                        </a:rPr>
                        <a:t>Cristian Núñez</a:t>
                      </a:r>
                      <a:endParaRPr lang="es-ES" sz="1600" dirty="0">
                        <a:effectLst/>
                        <a:latin typeface="+mn-lt"/>
                        <a:ea typeface="Times New Roman" panose="02020603050405020304" pitchFamily="18" charset="0"/>
                        <a:cs typeface="Times New Roman" panose="02020603050405020304" pitchFamily="18" charset="0"/>
                      </a:endParaRPr>
                    </a:p>
                  </a:txBody>
                  <a:tcPr marL="36088" marR="36088" marT="0" marB="0"/>
                </a:tc>
                <a:tc>
                  <a:txBody>
                    <a:bodyPr/>
                    <a:lstStyle/>
                    <a:p>
                      <a:pPr marL="457200" algn="ctr">
                        <a:lnSpc>
                          <a:spcPct val="110000"/>
                        </a:lnSpc>
                        <a:spcAft>
                          <a:spcPts val="0"/>
                        </a:spcAft>
                      </a:pPr>
                      <a:r>
                        <a:rPr lang="es-ES" sz="1100">
                          <a:effectLst/>
                        </a:rPr>
                        <a:t>Enseñanza del deporte pesca submarina</a:t>
                      </a:r>
                      <a:endParaRPr lang="es-ES" sz="1100">
                        <a:effectLst/>
                        <a:latin typeface="+mn-lt"/>
                        <a:ea typeface="Times New Roman" panose="02020603050405020304" pitchFamily="18" charset="0"/>
                        <a:cs typeface="Times New Roman" panose="02020603050405020304" pitchFamily="18" charset="0"/>
                      </a:endParaRPr>
                    </a:p>
                  </a:txBody>
                  <a:tcPr marL="36088" marR="36088" marT="0" marB="0" anchor="ctr"/>
                </a:tc>
                <a:tc>
                  <a:txBody>
                    <a:bodyPr/>
                    <a:lstStyle/>
                    <a:p>
                      <a:pPr marL="457200" algn="ctr">
                        <a:lnSpc>
                          <a:spcPct val="110000"/>
                        </a:lnSpc>
                        <a:spcAft>
                          <a:spcPts val="0"/>
                        </a:spcAft>
                      </a:pPr>
                      <a:r>
                        <a:rPr lang="es-ES" sz="1100">
                          <a:effectLst/>
                        </a:rPr>
                        <a:t>700€ a media jornada de lunes a viernes</a:t>
                      </a:r>
                      <a:endParaRPr lang="es-ES" sz="1100">
                        <a:effectLst/>
                        <a:latin typeface="+mn-lt"/>
                        <a:ea typeface="Times New Roman" panose="02020603050405020304" pitchFamily="18" charset="0"/>
                        <a:cs typeface="Times New Roman" panose="02020603050405020304" pitchFamily="18" charset="0"/>
                      </a:endParaRPr>
                    </a:p>
                  </a:txBody>
                  <a:tcPr marL="36088" marR="36088" marT="0" marB="0" anchor="ctr"/>
                </a:tc>
                <a:tc vMerge="1">
                  <a:txBody>
                    <a:bodyPr/>
                    <a:lstStyle/>
                    <a:p>
                      <a:endParaRPr lang="es-ES"/>
                    </a:p>
                  </a:txBody>
                  <a:tcPr/>
                </a:tc>
                <a:tc>
                  <a:txBody>
                    <a:bodyPr/>
                    <a:lstStyle/>
                    <a:p>
                      <a:pPr algn="ctr" fontAlgn="b"/>
                      <a:r>
                        <a:rPr lang="es-ES" sz="1100" b="0" i="0" u="none" strike="noStrike" dirty="0" smtClean="0">
                          <a:solidFill>
                            <a:schemeClr val="bg1"/>
                          </a:solidFill>
                          <a:latin typeface="Calibri"/>
                        </a:rPr>
                        <a:t>335,93€</a:t>
                      </a:r>
                      <a:endParaRPr lang="es-ES" sz="1100" b="0" i="0" u="none" strike="noStrike" dirty="0">
                        <a:solidFill>
                          <a:schemeClr val="bg1"/>
                        </a:solidFill>
                        <a:latin typeface="Calibri"/>
                      </a:endParaRPr>
                    </a:p>
                  </a:txBody>
                  <a:tcPr marL="36088" marR="36088" marT="0" marB="0" anchor="ctr"/>
                </a:tc>
              </a:tr>
            </a:tbl>
          </a:graphicData>
        </a:graphic>
      </p:graphicFrame>
    </p:spTree>
    <p:extLst>
      <p:ext uri="{BB962C8B-B14F-4D97-AF65-F5344CB8AC3E}">
        <p14:creationId xmlns="" xmlns:p14="http://schemas.microsoft.com/office/powerpoint/2010/main" val="42913943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19983" y="1445886"/>
            <a:ext cx="8596668" cy="3880773"/>
          </a:xfrm>
        </p:spPr>
        <p:txBody>
          <a:bodyPr/>
          <a:lstStyle/>
          <a:p>
            <a:r>
              <a:rPr lang="es-ES" dirty="0" smtClean="0"/>
              <a:t>Para poder poner un precio concreto a todos nuestros productos hemos tenido que hacer una serie de </a:t>
            </a:r>
            <a:r>
              <a:rPr lang="es-ES" dirty="0" smtClean="0"/>
              <a:t>cálculos basándonos en: </a:t>
            </a:r>
            <a:endParaRPr lang="es-ES" dirty="0" smtClean="0"/>
          </a:p>
          <a:p>
            <a:r>
              <a:rPr lang="es-ES" dirty="0" smtClean="0"/>
              <a:t>Hemos hecho un cuadro de tesorería, donde </a:t>
            </a:r>
            <a:r>
              <a:rPr lang="es-ES" dirty="0" smtClean="0"/>
              <a:t>expresamos </a:t>
            </a:r>
            <a:r>
              <a:rPr lang="es-ES" dirty="0" smtClean="0"/>
              <a:t>todos los gastos e ingresos que tendremos en el primer año.</a:t>
            </a:r>
          </a:p>
          <a:p>
            <a:r>
              <a:rPr lang="es-ES" dirty="0" smtClean="0"/>
              <a:t>Antes de poder explicar la situación de nuestro plan de tesorería hemos tenido que detallar todo aquello que lleva IVA tanto soportado como repercutido para poder hacer la liquidación correspondiente por trimestres y así incluirla en nuestro plan de tesorería. </a:t>
            </a:r>
          </a:p>
          <a:p>
            <a:endParaRPr lang="es-ES" dirty="0"/>
          </a:p>
        </p:txBody>
      </p:sp>
      <p:sp>
        <p:nvSpPr>
          <p:cNvPr id="4" name="1 Título"/>
          <p:cNvSpPr txBox="1">
            <a:spLocks noGrp="1"/>
          </p:cNvSpPr>
          <p:nvPr>
            <p:ph type="title"/>
          </p:nvPr>
        </p:nvSpPr>
        <p:spPr>
          <a:xfrm>
            <a:off x="908562" y="451945"/>
            <a:ext cx="8596668" cy="1320800"/>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s-ES" sz="3600" b="0" i="0" u="none" strike="noStrike" kern="1200" cap="none" spc="0" normalizeH="0" baseline="0" noProof="0" dirty="0" smtClean="0">
                <a:ln>
                  <a:noFill/>
                </a:ln>
                <a:solidFill>
                  <a:schemeClr val="accent1"/>
                </a:solidFill>
                <a:effectLst/>
                <a:uLnTx/>
                <a:uFillTx/>
                <a:latin typeface="+mj-lt"/>
                <a:ea typeface="+mj-ea"/>
                <a:cs typeface="+mj-cs"/>
              </a:rPr>
              <a:t>VIABILIDAD EMPRESARIAL</a:t>
            </a:r>
            <a:endParaRPr kumimoji="0" lang="es-ES" sz="3600" b="0" i="0" u="none" strike="noStrike" kern="1200" cap="none" spc="0" normalizeH="0" baseline="0" noProof="0" dirty="0">
              <a:ln>
                <a:noFill/>
              </a:ln>
              <a:solidFill>
                <a:schemeClr val="accent1"/>
              </a:solidFill>
              <a:effectLst/>
              <a:uLnTx/>
              <a:uFillTx/>
              <a:latin typeface="+mj-lt"/>
              <a:ea typeface="+mj-ea"/>
              <a:cs typeface="+mj-cs"/>
            </a:endParaRPr>
          </a:p>
        </p:txBody>
      </p:sp>
      <p:pic>
        <p:nvPicPr>
          <p:cNvPr id="7" name="6 Imagen" descr="SALIDAS Y ENTRADAS.png"/>
          <p:cNvPicPr>
            <a:picLocks noChangeAspect="1"/>
          </p:cNvPicPr>
          <p:nvPr/>
        </p:nvPicPr>
        <p:blipFill>
          <a:blip r:embed="rId2"/>
          <a:stretch>
            <a:fillRect/>
          </a:stretch>
        </p:blipFill>
        <p:spPr>
          <a:xfrm>
            <a:off x="378373" y="4225157"/>
            <a:ext cx="5129049" cy="2374507"/>
          </a:xfrm>
          <a:prstGeom prst="rect">
            <a:avLst/>
          </a:prstGeom>
        </p:spPr>
      </p:pic>
      <p:pic>
        <p:nvPicPr>
          <p:cNvPr id="8" name="7 Imagen" descr="IVA.png"/>
          <p:cNvPicPr>
            <a:picLocks noChangeAspect="1"/>
          </p:cNvPicPr>
          <p:nvPr/>
        </p:nvPicPr>
        <p:blipFill>
          <a:blip r:embed="rId3"/>
          <a:stretch>
            <a:fillRect/>
          </a:stretch>
        </p:blipFill>
        <p:spPr>
          <a:xfrm>
            <a:off x="6026208" y="4256691"/>
            <a:ext cx="6008135" cy="2153240"/>
          </a:xfrm>
          <a:prstGeom prst="rect">
            <a:avLst/>
          </a:prstGeom>
        </p:spPr>
      </p:pic>
      <p:sp>
        <p:nvSpPr>
          <p:cNvPr id="9" name="8 Llamada ovalada"/>
          <p:cNvSpPr/>
          <p:nvPr/>
        </p:nvSpPr>
        <p:spPr>
          <a:xfrm rot="672047">
            <a:off x="8586953" y="304801"/>
            <a:ext cx="3026980" cy="178675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s-ES" dirty="0" smtClean="0"/>
              <a:t>Frecuencia de visitas</a:t>
            </a:r>
          </a:p>
          <a:p>
            <a:pPr>
              <a:buFont typeface="Arial" pitchFamily="34" charset="0"/>
              <a:buChar char="•"/>
            </a:pPr>
            <a:r>
              <a:rPr lang="es-ES" dirty="0" smtClean="0"/>
              <a:t>Población</a:t>
            </a:r>
          </a:p>
          <a:p>
            <a:pPr>
              <a:buFont typeface="Arial" pitchFamily="34" charset="0"/>
              <a:buChar char="•"/>
            </a:pPr>
            <a:r>
              <a:rPr lang="es-ES" dirty="0" smtClean="0"/>
              <a:t>Clientes…</a:t>
            </a:r>
            <a:endParaRPr lang="es-E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Marcador de contenido" descr="Dibujo.bmp"/>
          <p:cNvPicPr>
            <a:picLocks noGrp="1" noChangeAspect="1"/>
          </p:cNvPicPr>
          <p:nvPr>
            <p:ph idx="1"/>
          </p:nvPr>
        </p:nvPicPr>
        <p:blipFill>
          <a:blip r:embed="rId2"/>
          <a:stretch>
            <a:fillRect/>
          </a:stretch>
        </p:blipFill>
        <p:spPr>
          <a:xfrm>
            <a:off x="756744" y="534686"/>
            <a:ext cx="10333967" cy="5598101"/>
          </a:xfrm>
        </p:spPr>
      </p:pic>
      <p:sp>
        <p:nvSpPr>
          <p:cNvPr id="4" name="3 Elipse"/>
          <p:cNvSpPr/>
          <p:nvPr/>
        </p:nvSpPr>
        <p:spPr>
          <a:xfrm>
            <a:off x="10331669" y="5875283"/>
            <a:ext cx="914400" cy="472965"/>
          </a:xfrm>
          <a:prstGeom prst="ellipse">
            <a:avLst/>
          </a:prstGeom>
          <a:solidFill>
            <a:schemeClr val="lt1">
              <a:alpha val="10000"/>
            </a:schemeClr>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5" name="4 CuadroTexto"/>
          <p:cNvSpPr txBox="1"/>
          <p:nvPr/>
        </p:nvSpPr>
        <p:spPr>
          <a:xfrm>
            <a:off x="9564413" y="6306207"/>
            <a:ext cx="1671145" cy="369332"/>
          </a:xfrm>
          <a:prstGeom prst="rect">
            <a:avLst/>
          </a:prstGeom>
          <a:noFill/>
        </p:spPr>
        <p:txBody>
          <a:bodyPr wrap="square" rtlCol="0">
            <a:spAutoFit/>
          </a:bodyPr>
          <a:lstStyle/>
          <a:p>
            <a:r>
              <a:rPr lang="es-ES" b="1" dirty="0" smtClean="0"/>
              <a:t>Efectivo</a:t>
            </a:r>
            <a:endParaRPr lang="es-E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Archivos de programa\Microsoft Office\MEDIA\CAGCAT10\j0222021.wmf"/>
          <p:cNvPicPr>
            <a:picLocks noChangeAspect="1" noChangeArrowheads="1"/>
          </p:cNvPicPr>
          <p:nvPr/>
        </p:nvPicPr>
        <p:blipFill>
          <a:blip r:embed="rId2">
            <a:duotone>
              <a:prstClr val="black"/>
              <a:schemeClr val="accent3">
                <a:tint val="45000"/>
                <a:satMod val="400000"/>
              </a:schemeClr>
            </a:duotone>
          </a:blip>
          <a:srcRect/>
          <a:stretch>
            <a:fillRect/>
          </a:stretch>
        </p:blipFill>
        <p:spPr bwMode="auto">
          <a:xfrm rot="20676391">
            <a:off x="6152780" y="363004"/>
            <a:ext cx="3052801" cy="23511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1 Título"/>
          <p:cNvSpPr>
            <a:spLocks noGrp="1"/>
          </p:cNvSpPr>
          <p:nvPr>
            <p:ph type="title"/>
          </p:nvPr>
        </p:nvSpPr>
        <p:spPr>
          <a:xfrm>
            <a:off x="1434571" y="1238251"/>
            <a:ext cx="8596668" cy="1320800"/>
          </a:xfrm>
        </p:spPr>
        <p:txBody>
          <a:bodyPr/>
          <a:lstStyle/>
          <a:p>
            <a:r>
              <a:rPr lang="es-ES" dirty="0" smtClean="0"/>
              <a:t>Plan de tesorería</a:t>
            </a:r>
            <a:endParaRPr lang="es-ES" dirty="0"/>
          </a:p>
        </p:txBody>
      </p:sp>
      <p:sp>
        <p:nvSpPr>
          <p:cNvPr id="3" name="2 Marcador de contenido"/>
          <p:cNvSpPr>
            <a:spLocks noGrp="1"/>
          </p:cNvSpPr>
          <p:nvPr>
            <p:ph idx="1"/>
          </p:nvPr>
        </p:nvSpPr>
        <p:spPr>
          <a:xfrm>
            <a:off x="700780" y="2348158"/>
            <a:ext cx="8596668" cy="3880773"/>
          </a:xfrm>
        </p:spPr>
        <p:txBody>
          <a:bodyPr>
            <a:normAutofit/>
          </a:bodyPr>
          <a:lstStyle/>
          <a:p>
            <a:pPr marL="285750" indent="-285750">
              <a:buNone/>
            </a:pPr>
            <a:r>
              <a:rPr lang="es-ES" dirty="0" smtClean="0"/>
              <a:t>Haciendo el plan de tesorería hemos conocido que:</a:t>
            </a:r>
          </a:p>
          <a:p>
            <a:pPr marL="285750" indent="-285750"/>
            <a:r>
              <a:rPr lang="es-ES" dirty="0" smtClean="0"/>
              <a:t>Nuestro saldo acumulado a final del primero años es de 201.392€</a:t>
            </a:r>
          </a:p>
          <a:p>
            <a:pPr marL="285750" indent="-285750"/>
            <a:r>
              <a:rPr lang="es-ES" dirty="0" smtClean="0"/>
              <a:t>La liquidación del IVA y el IRPF de cada trimestre, aunque los últimos tres meses se pagaran al año siguiente.</a:t>
            </a:r>
          </a:p>
          <a:p>
            <a:pPr marL="285750" indent="-285750"/>
            <a:r>
              <a:rPr lang="es-ES" dirty="0" smtClean="0"/>
              <a:t>Las entradas y salidas de cada mes, conociendo que antes de verano y después tendremos perdidas.</a:t>
            </a:r>
          </a:p>
          <a:p>
            <a:pPr marL="285750" indent="-285750"/>
            <a:r>
              <a:rPr lang="es-ES" dirty="0" smtClean="0"/>
              <a:t>Debemos al banco el segundo año del préstamo pedido</a:t>
            </a:r>
          </a:p>
          <a:p>
            <a:pPr marL="285750" indent="-285750"/>
            <a:r>
              <a:rPr lang="es-ES" dirty="0" smtClean="0"/>
              <a:t>Los gastos en general que tendría nuestra empresa, como las nominas, los suministros… Y los ingresos, como las ventas que obtendremos en cada mes.</a:t>
            </a:r>
          </a:p>
          <a:p>
            <a:pPr marL="285750" indent="-285750">
              <a:buNone/>
            </a:pPr>
            <a:endParaRPr lang="es-ES" dirty="0" smtClean="0"/>
          </a:p>
          <a:p>
            <a:pPr marL="285750" indent="-285750">
              <a:buNone/>
            </a:pPr>
            <a:endParaRPr lang="es-ES" dirty="0" smtClean="0"/>
          </a:p>
          <a:p>
            <a:endParaRPr lang="es-E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84256" y="457200"/>
            <a:ext cx="9146605" cy="1320800"/>
          </a:xfrm>
        </p:spPr>
        <p:txBody>
          <a:bodyPr/>
          <a:lstStyle/>
          <a:p>
            <a:pPr algn="ctr"/>
            <a:r>
              <a:rPr lang="es-ES" dirty="0" smtClean="0"/>
              <a:t>Cuenta de perdidas y ganancias</a:t>
            </a:r>
            <a:endParaRPr lang="es-ES" dirty="0"/>
          </a:p>
        </p:txBody>
      </p:sp>
      <p:pic>
        <p:nvPicPr>
          <p:cNvPr id="4" name="3 Marcador de contenido" descr="perdidas y ganancias.bmp"/>
          <p:cNvPicPr>
            <a:picLocks noGrp="1" noChangeAspect="1"/>
          </p:cNvPicPr>
          <p:nvPr>
            <p:ph idx="1"/>
          </p:nvPr>
        </p:nvPicPr>
        <p:blipFill>
          <a:blip r:embed="rId2"/>
          <a:stretch>
            <a:fillRect/>
          </a:stretch>
        </p:blipFill>
        <p:spPr>
          <a:xfrm>
            <a:off x="421604" y="1324709"/>
            <a:ext cx="9882980" cy="4232030"/>
          </a:xfrm>
        </p:spPr>
      </p:pic>
      <p:sp>
        <p:nvSpPr>
          <p:cNvPr id="5" name="4 CuadroTexto"/>
          <p:cNvSpPr txBox="1"/>
          <p:nvPr/>
        </p:nvSpPr>
        <p:spPr>
          <a:xfrm>
            <a:off x="2965939" y="5955322"/>
            <a:ext cx="5756031" cy="646331"/>
          </a:xfrm>
          <a:prstGeom prst="rect">
            <a:avLst/>
          </a:prstGeom>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dirty="0" smtClean="0"/>
              <a:t>Aquí encontramos la renta que genera nuestra empresa durante el primero año</a:t>
            </a:r>
            <a:endParaRPr lang="es-ES" dirty="0"/>
          </a:p>
        </p:txBody>
      </p:sp>
      <p:cxnSp>
        <p:nvCxnSpPr>
          <p:cNvPr id="7" name="6 Conector recto de flecha"/>
          <p:cNvCxnSpPr/>
          <p:nvPr/>
        </p:nvCxnSpPr>
        <p:spPr>
          <a:xfrm flipH="1" flipV="1">
            <a:off x="8979877" y="5615355"/>
            <a:ext cx="105510" cy="45720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Balance de situación </a:t>
            </a:r>
            <a:br>
              <a:rPr lang="es-ES" dirty="0" smtClean="0"/>
            </a:br>
            <a:endParaRPr lang="es-ES" dirty="0"/>
          </a:p>
        </p:txBody>
      </p:sp>
      <p:sp>
        <p:nvSpPr>
          <p:cNvPr id="4" name="3 Rectángulo"/>
          <p:cNvSpPr/>
          <p:nvPr/>
        </p:nvSpPr>
        <p:spPr>
          <a:xfrm>
            <a:off x="9701048" y="3457903"/>
            <a:ext cx="651641" cy="1576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193" name="Picture 1"/>
          <p:cNvPicPr>
            <a:picLocks noChangeAspect="1" noChangeArrowheads="1"/>
          </p:cNvPicPr>
          <p:nvPr/>
        </p:nvPicPr>
        <p:blipFill>
          <a:blip r:embed="rId2"/>
          <a:srcRect/>
          <a:stretch>
            <a:fillRect/>
          </a:stretch>
        </p:blipFill>
        <p:spPr bwMode="auto">
          <a:xfrm>
            <a:off x="869074" y="1803345"/>
            <a:ext cx="10023125" cy="4145509"/>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Observaciones:</a:t>
            </a:r>
            <a:br>
              <a:rPr lang="es-ES" dirty="0" smtClean="0"/>
            </a:br>
            <a:endParaRPr lang="es-ES" dirty="0"/>
          </a:p>
        </p:txBody>
      </p:sp>
      <p:sp>
        <p:nvSpPr>
          <p:cNvPr id="3" name="2 Marcador de contenido"/>
          <p:cNvSpPr>
            <a:spLocks noGrp="1"/>
          </p:cNvSpPr>
          <p:nvPr>
            <p:ph idx="1"/>
          </p:nvPr>
        </p:nvSpPr>
        <p:spPr/>
        <p:txBody>
          <a:bodyPr/>
          <a:lstStyle/>
          <a:p>
            <a:r>
              <a:rPr lang="es-ES" dirty="0" smtClean="0"/>
              <a:t>Llevar a cabo nuestra empresa, seria algo costoso</a:t>
            </a:r>
          </a:p>
          <a:p>
            <a:r>
              <a:rPr lang="es-ES" smtClean="0"/>
              <a:t>Aun a sin, </a:t>
            </a:r>
            <a:r>
              <a:rPr lang="es-ES" dirty="0" smtClean="0"/>
              <a:t>creemos que seria buena idea por que es algo que esta bastante demandado como observamos anteriormente mediante </a:t>
            </a:r>
            <a:r>
              <a:rPr lang="es-ES" smtClean="0"/>
              <a:t>las encuestas</a:t>
            </a:r>
          </a:p>
          <a:p>
            <a:endParaRPr lang="es-E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03458" y="336330"/>
            <a:ext cx="4220487" cy="966952"/>
          </a:xfrm>
        </p:spPr>
        <p:txBody>
          <a:bodyPr/>
          <a:lstStyle/>
          <a:p>
            <a:r>
              <a:rPr lang="es-ES" dirty="0" smtClean="0"/>
              <a:t>Ratios</a:t>
            </a:r>
            <a:endParaRPr lang="es-ES" dirty="0"/>
          </a:p>
        </p:txBody>
      </p:sp>
      <p:pic>
        <p:nvPicPr>
          <p:cNvPr id="4" name="3 Marcador de contenido" descr="ratios.png"/>
          <p:cNvPicPr>
            <a:picLocks noGrp="1" noChangeAspect="1"/>
          </p:cNvPicPr>
          <p:nvPr>
            <p:ph idx="1"/>
          </p:nvPr>
        </p:nvPicPr>
        <p:blipFill>
          <a:blip r:embed="rId2"/>
          <a:stretch>
            <a:fillRect/>
          </a:stretch>
        </p:blipFill>
        <p:spPr>
          <a:xfrm>
            <a:off x="341982" y="1387366"/>
            <a:ext cx="5995755" cy="4824247"/>
          </a:xfrm>
        </p:spPr>
      </p:pic>
      <p:sp>
        <p:nvSpPr>
          <p:cNvPr id="6" name="5 CuadroTexto"/>
          <p:cNvSpPr txBox="1"/>
          <p:nvPr/>
        </p:nvSpPr>
        <p:spPr>
          <a:xfrm>
            <a:off x="6674071" y="1345325"/>
            <a:ext cx="322667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ES" sz="1200" dirty="0" smtClean="0"/>
              <a:t>Hemos tenido una buena rentabilidad económica debido a que los beneficios han sido elevados. </a:t>
            </a:r>
          </a:p>
        </p:txBody>
      </p:sp>
      <p:sp>
        <p:nvSpPr>
          <p:cNvPr id="7" name="6 CuadroTexto"/>
          <p:cNvSpPr txBox="1"/>
          <p:nvPr/>
        </p:nvSpPr>
        <p:spPr>
          <a:xfrm>
            <a:off x="6642538" y="2238703"/>
            <a:ext cx="3447393"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ES" sz="1200" dirty="0" smtClean="0"/>
              <a:t>Es positivo porque cuanto mayor sea el valor, si queremos conseguir inversores para nuestra empresa, más atractiva será para ellos.</a:t>
            </a:r>
          </a:p>
        </p:txBody>
      </p:sp>
      <p:cxnSp>
        <p:nvCxnSpPr>
          <p:cNvPr id="11" name="10 Conector recto de flecha"/>
          <p:cNvCxnSpPr/>
          <p:nvPr/>
        </p:nvCxnSpPr>
        <p:spPr>
          <a:xfrm flipV="1">
            <a:off x="5896303" y="1776248"/>
            <a:ext cx="725214" cy="315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11 Conector recto de flecha"/>
          <p:cNvCxnSpPr/>
          <p:nvPr/>
        </p:nvCxnSpPr>
        <p:spPr>
          <a:xfrm>
            <a:off x="5806965" y="2349062"/>
            <a:ext cx="730469" cy="17342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4" name="13 CuadroTexto"/>
          <p:cNvSpPr txBox="1"/>
          <p:nvPr/>
        </p:nvSpPr>
        <p:spPr>
          <a:xfrm>
            <a:off x="6800192" y="3499944"/>
            <a:ext cx="24384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ES" sz="1200" dirty="0" smtClean="0"/>
              <a:t>Tiene bastante liquidez, por lo que no existe problema de suspensión de pago </a:t>
            </a:r>
            <a:endParaRPr lang="es-ES" sz="1200" dirty="0"/>
          </a:p>
        </p:txBody>
      </p:sp>
      <p:cxnSp>
        <p:nvCxnSpPr>
          <p:cNvPr id="17" name="16 Conector recto de flecha"/>
          <p:cNvCxnSpPr/>
          <p:nvPr/>
        </p:nvCxnSpPr>
        <p:spPr>
          <a:xfrm>
            <a:off x="5938344" y="2869325"/>
            <a:ext cx="767256" cy="75674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2" name="21 CuadroTexto"/>
          <p:cNvSpPr txBox="1"/>
          <p:nvPr/>
        </p:nvSpPr>
        <p:spPr>
          <a:xfrm>
            <a:off x="6894786" y="5129048"/>
            <a:ext cx="2921876"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ES" sz="1200" dirty="0" smtClean="0"/>
              <a:t>En las dos formas de hallar el fondo de maniobra el resultado es el mismo, por lo que la rentabilidad de la empresa es muy buena</a:t>
            </a:r>
            <a:r>
              <a:rPr lang="es-ES" dirty="0" smtClean="0"/>
              <a:t>.</a:t>
            </a:r>
            <a:endParaRPr lang="es-ES" dirty="0"/>
          </a:p>
        </p:txBody>
      </p:sp>
      <p:cxnSp>
        <p:nvCxnSpPr>
          <p:cNvPr id="23" name="22 Conector recto de flecha"/>
          <p:cNvCxnSpPr/>
          <p:nvPr/>
        </p:nvCxnSpPr>
        <p:spPr>
          <a:xfrm flipV="1">
            <a:off x="6064469" y="5496910"/>
            <a:ext cx="798786" cy="4729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12 CuadroTexto"/>
          <p:cNvSpPr txBox="1"/>
          <p:nvPr/>
        </p:nvSpPr>
        <p:spPr>
          <a:xfrm>
            <a:off x="10216055" y="1587062"/>
            <a:ext cx="1681655" cy="1255969"/>
          </a:xfrm>
          <a:prstGeom prst="flowChartPunchedTape">
            <a:avLst/>
          </a:prstGeom>
          <a:noFill/>
        </p:spPr>
        <p:txBody>
          <a:bodyPr wrap="square" rtlCol="0">
            <a:spAutoFit/>
          </a:bodyPr>
          <a:lstStyle/>
          <a:p>
            <a:r>
              <a:rPr lang="es-ES" sz="1400" dirty="0" smtClean="0"/>
              <a:t>Viabilidad económica y financiera</a:t>
            </a:r>
            <a:endParaRPr lang="es-E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66217" y="357352"/>
            <a:ext cx="8596668" cy="1320800"/>
          </a:xfrm>
        </p:spPr>
        <p:txBody>
          <a:bodyPr>
            <a:normAutofit fontScale="90000"/>
          </a:bodyPr>
          <a:lstStyle/>
          <a:p>
            <a:pPr algn="ctr"/>
            <a:r>
              <a:rPr lang="es-ES" b="1" dirty="0" smtClean="0"/>
              <a:t>GESTIÓN DE LA ACTIVIDAD</a:t>
            </a:r>
            <a:br>
              <a:rPr lang="es-ES" b="1" dirty="0" smtClean="0"/>
            </a:br>
            <a:r>
              <a:rPr lang="es-ES" b="1" dirty="0" smtClean="0"/>
              <a:t> COMERCIAL Y FINANCIERA</a:t>
            </a:r>
            <a:r>
              <a:rPr lang="es-ES" dirty="0" smtClean="0"/>
              <a:t/>
            </a:r>
            <a:br>
              <a:rPr lang="es-ES" dirty="0" smtClean="0"/>
            </a:br>
            <a:endParaRPr lang="es-ES" dirty="0"/>
          </a:p>
        </p:txBody>
      </p:sp>
      <p:sp>
        <p:nvSpPr>
          <p:cNvPr id="3" name="2 Marcador de contenido"/>
          <p:cNvSpPr>
            <a:spLocks noGrp="1"/>
          </p:cNvSpPr>
          <p:nvPr>
            <p:ph idx="1"/>
          </p:nvPr>
        </p:nvSpPr>
        <p:spPr>
          <a:xfrm>
            <a:off x="572230" y="1477416"/>
            <a:ext cx="8596668" cy="3880773"/>
          </a:xfrm>
        </p:spPr>
        <p:txBody>
          <a:bodyPr>
            <a:normAutofit/>
          </a:bodyPr>
          <a:lstStyle/>
          <a:p>
            <a:r>
              <a:rPr lang="es-ES" dirty="0" smtClean="0"/>
              <a:t>PLAN DE APROVISIONAMIENTO</a:t>
            </a:r>
          </a:p>
          <a:p>
            <a:pPr>
              <a:buNone/>
            </a:pPr>
            <a:endParaRPr lang="es-ES" dirty="0" smtClean="0"/>
          </a:p>
        </p:txBody>
      </p:sp>
      <p:graphicFrame>
        <p:nvGraphicFramePr>
          <p:cNvPr id="4" name="3 Tabla"/>
          <p:cNvGraphicFramePr>
            <a:graphicFrameLocks noGrp="1"/>
          </p:cNvGraphicFramePr>
          <p:nvPr/>
        </p:nvGraphicFramePr>
        <p:xfrm>
          <a:off x="409908" y="1986454"/>
          <a:ext cx="11309130" cy="4596485"/>
        </p:xfrm>
        <a:graphic>
          <a:graphicData uri="http://schemas.openxmlformats.org/drawingml/2006/table">
            <a:tbl>
              <a:tblPr firstRow="1" bandRow="1">
                <a:tableStyleId>{5C22544A-7EE6-4342-B048-85BDC9FD1C3A}</a:tableStyleId>
              </a:tblPr>
              <a:tblGrid>
                <a:gridCol w="1692161"/>
                <a:gridCol w="1135117"/>
                <a:gridCol w="1051035"/>
                <a:gridCol w="1147967"/>
                <a:gridCol w="1256570"/>
                <a:gridCol w="1256570"/>
                <a:gridCol w="1256570"/>
                <a:gridCol w="1256570"/>
                <a:gridCol w="1256570"/>
              </a:tblGrid>
              <a:tr h="445110">
                <a:tc gridSpan="3">
                  <a:txBody>
                    <a:bodyPr/>
                    <a:lstStyle/>
                    <a:p>
                      <a:r>
                        <a:rPr lang="es-ES" dirty="0" smtClean="0"/>
                        <a:t>BAREMO</a:t>
                      </a:r>
                    </a:p>
                  </a:txBody>
                  <a:tcPr/>
                </a:tc>
                <a:tc hMerge="1">
                  <a:txBody>
                    <a:bodyPr/>
                    <a:lstStyle/>
                    <a:p>
                      <a:endParaRPr lang="es-ES" dirty="0"/>
                    </a:p>
                  </a:txBody>
                  <a:tcPr/>
                </a:tc>
                <a:tc hMerge="1">
                  <a:txBody>
                    <a:bodyPr/>
                    <a:lstStyle/>
                    <a:p>
                      <a:endParaRPr lang="es-ES" dirty="0"/>
                    </a:p>
                  </a:txBody>
                  <a:tcPr/>
                </a:tc>
                <a:tc gridSpan="2">
                  <a:txBody>
                    <a:bodyPr/>
                    <a:lstStyle/>
                    <a:p>
                      <a:pPr algn="ctr"/>
                      <a:r>
                        <a:rPr lang="es-ES" dirty="0" smtClean="0"/>
                        <a:t>Sprinter</a:t>
                      </a:r>
                      <a:endParaRPr lang="es-ES" dirty="0"/>
                    </a:p>
                  </a:txBody>
                  <a:tcPr/>
                </a:tc>
                <a:tc hMerge="1">
                  <a:txBody>
                    <a:bodyPr/>
                    <a:lstStyle/>
                    <a:p>
                      <a:endParaRPr lang="es-ES"/>
                    </a:p>
                  </a:txBody>
                  <a:tcPr/>
                </a:tc>
                <a:tc gridSpan="2">
                  <a:txBody>
                    <a:bodyPr/>
                    <a:lstStyle/>
                    <a:p>
                      <a:pPr algn="ctr"/>
                      <a:r>
                        <a:rPr lang="es-ES" dirty="0" smtClean="0"/>
                        <a:t>Intersport</a:t>
                      </a:r>
                      <a:endParaRPr lang="es-ES" dirty="0"/>
                    </a:p>
                  </a:txBody>
                  <a:tcPr/>
                </a:tc>
                <a:tc hMerge="1">
                  <a:txBody>
                    <a:bodyPr/>
                    <a:lstStyle/>
                    <a:p>
                      <a:endParaRPr lang="es-ES"/>
                    </a:p>
                  </a:txBody>
                  <a:tcPr/>
                </a:tc>
                <a:tc gridSpan="2">
                  <a:txBody>
                    <a:bodyPr/>
                    <a:lstStyle/>
                    <a:p>
                      <a:pPr algn="ctr"/>
                      <a:r>
                        <a:rPr lang="es-ES" dirty="0" smtClean="0"/>
                        <a:t>Decatlón</a:t>
                      </a:r>
                      <a:endParaRPr lang="es-ES" dirty="0"/>
                    </a:p>
                  </a:txBody>
                  <a:tcPr/>
                </a:tc>
                <a:tc hMerge="1">
                  <a:txBody>
                    <a:bodyPr/>
                    <a:lstStyle/>
                    <a:p>
                      <a:endParaRPr lang="es-ES"/>
                    </a:p>
                  </a:txBody>
                  <a:tcPr/>
                </a:tc>
              </a:tr>
              <a:tr h="521810">
                <a:tc>
                  <a:txBody>
                    <a:bodyPr/>
                    <a:lstStyle/>
                    <a:p>
                      <a:endParaRPr lang="es-ES" b="1" dirty="0"/>
                    </a:p>
                  </a:txBody>
                  <a:tcPr/>
                </a:tc>
                <a:tc>
                  <a:txBody>
                    <a:bodyPr/>
                    <a:lstStyle/>
                    <a:p>
                      <a:pPr algn="ctr"/>
                      <a:r>
                        <a:rPr lang="es-ES" b="1" dirty="0" smtClean="0"/>
                        <a:t>Optimo</a:t>
                      </a:r>
                      <a:endParaRPr lang="es-ES" b="1" dirty="0"/>
                    </a:p>
                  </a:txBody>
                  <a:tcPr/>
                </a:tc>
                <a:tc>
                  <a:txBody>
                    <a:bodyPr/>
                    <a:lstStyle/>
                    <a:p>
                      <a:pPr algn="ctr"/>
                      <a:r>
                        <a:rPr lang="es-ES" b="1" dirty="0" smtClean="0"/>
                        <a:t>Máx.</a:t>
                      </a:r>
                      <a:endParaRPr lang="es-ES" b="1" dirty="0"/>
                    </a:p>
                  </a:txBody>
                  <a:tcPr/>
                </a:tc>
                <a:tc>
                  <a:txBody>
                    <a:bodyPr/>
                    <a:lstStyle/>
                    <a:p>
                      <a:pPr algn="ctr"/>
                      <a:r>
                        <a:rPr lang="es-ES" b="1" dirty="0" smtClean="0"/>
                        <a:t>Oferta</a:t>
                      </a:r>
                      <a:endParaRPr lang="es-ES" b="1" dirty="0"/>
                    </a:p>
                  </a:txBody>
                  <a:tcPr/>
                </a:tc>
                <a:tc>
                  <a:txBody>
                    <a:bodyPr/>
                    <a:lstStyle/>
                    <a:p>
                      <a:pPr algn="ctr"/>
                      <a:r>
                        <a:rPr lang="es-ES" b="1" dirty="0" smtClean="0"/>
                        <a:t>Punto</a:t>
                      </a:r>
                      <a:endParaRPr lang="es-ES" b="1" dirty="0"/>
                    </a:p>
                  </a:txBody>
                  <a:tcPr/>
                </a:tc>
                <a:tc>
                  <a:txBody>
                    <a:bodyPr/>
                    <a:lstStyle/>
                    <a:p>
                      <a:pPr algn="ctr"/>
                      <a:r>
                        <a:rPr lang="es-ES" b="1" dirty="0" smtClean="0"/>
                        <a:t>Oferta</a:t>
                      </a:r>
                      <a:endParaRPr lang="es-ES" b="1" dirty="0"/>
                    </a:p>
                  </a:txBody>
                  <a:tcPr/>
                </a:tc>
                <a:tc>
                  <a:txBody>
                    <a:bodyPr/>
                    <a:lstStyle/>
                    <a:p>
                      <a:pPr algn="ctr"/>
                      <a:r>
                        <a:rPr lang="es-ES" b="1" dirty="0" smtClean="0"/>
                        <a:t>Punto</a:t>
                      </a:r>
                      <a:endParaRPr lang="es-ES" b="1" dirty="0"/>
                    </a:p>
                  </a:txBody>
                  <a:tcPr/>
                </a:tc>
                <a:tc>
                  <a:txBody>
                    <a:bodyPr/>
                    <a:lstStyle/>
                    <a:p>
                      <a:pPr algn="ctr"/>
                      <a:r>
                        <a:rPr lang="es-ES" b="1" dirty="0" smtClean="0"/>
                        <a:t>Oferta</a:t>
                      </a:r>
                      <a:endParaRPr lang="es-ES" b="1" dirty="0"/>
                    </a:p>
                  </a:txBody>
                  <a:tcPr/>
                </a:tc>
                <a:tc>
                  <a:txBody>
                    <a:bodyPr/>
                    <a:lstStyle/>
                    <a:p>
                      <a:pPr algn="ctr"/>
                      <a:r>
                        <a:rPr lang="es-ES" b="1" dirty="0" smtClean="0"/>
                        <a:t>Punto</a:t>
                      </a:r>
                      <a:endParaRPr lang="es-ES" b="1" dirty="0"/>
                    </a:p>
                  </a:txBody>
                  <a:tcPr/>
                </a:tc>
              </a:tr>
              <a:tr h="95593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b="1" dirty="0" smtClean="0"/>
                        <a:t>Coste</a:t>
                      </a:r>
                      <a:r>
                        <a:rPr lang="es-ES" b="1" baseline="0" dirty="0" smtClean="0"/>
                        <a:t> unitario</a:t>
                      </a:r>
                      <a:endParaRPr lang="es-ES" b="1" dirty="0" smtClean="0"/>
                    </a:p>
                    <a:p>
                      <a:endParaRPr lang="es-ES" b="1" dirty="0"/>
                    </a:p>
                  </a:txBody>
                  <a:tcPr/>
                </a:tc>
                <a:tc>
                  <a:txBody>
                    <a:bodyPr/>
                    <a:lstStyle/>
                    <a:p>
                      <a:pPr algn="ctr">
                        <a:lnSpc>
                          <a:spcPct val="110000"/>
                        </a:lnSpc>
                        <a:spcAft>
                          <a:spcPts val="0"/>
                        </a:spcAft>
                      </a:pPr>
                      <a:r>
                        <a:rPr lang="es-ES" sz="1100" dirty="0">
                          <a:solidFill>
                            <a:srgbClr val="000000"/>
                          </a:solidFill>
                          <a:latin typeface="Calibri"/>
                          <a:ea typeface="Times New Roman"/>
                          <a:cs typeface="Times New Roman"/>
                        </a:rPr>
                        <a:t>200</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40</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150</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40</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200,00 €</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40</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75</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40</a:t>
                      </a:r>
                      <a:endParaRPr lang="es-ES" sz="1000" dirty="0">
                        <a:latin typeface="Century Gothic"/>
                        <a:ea typeface="Times New Roman"/>
                        <a:cs typeface="Times New Roman"/>
                      </a:endParaRPr>
                    </a:p>
                  </a:txBody>
                  <a:tcPr marL="44450" marR="44450" marT="0" marB="0" anchor="ctr"/>
                </a:tc>
              </a:tr>
              <a:tr h="669152">
                <a:tc>
                  <a:txBody>
                    <a:bodyPr/>
                    <a:lstStyle/>
                    <a:p>
                      <a:r>
                        <a:rPr lang="es-ES" b="1" dirty="0" smtClean="0"/>
                        <a:t>Forma de pago</a:t>
                      </a:r>
                      <a:endParaRPr lang="es-ES" b="1" dirty="0"/>
                    </a:p>
                  </a:txBody>
                  <a:tcPr/>
                </a:tc>
                <a:tc>
                  <a:txBody>
                    <a:bodyPr/>
                    <a:lstStyle/>
                    <a:p>
                      <a:pPr algn="ctr">
                        <a:lnSpc>
                          <a:spcPct val="110000"/>
                        </a:lnSpc>
                        <a:spcAft>
                          <a:spcPts val="0"/>
                        </a:spcAft>
                      </a:pPr>
                      <a:r>
                        <a:rPr lang="es-ES" sz="1100">
                          <a:solidFill>
                            <a:srgbClr val="000000"/>
                          </a:solidFill>
                          <a:latin typeface="Calibri"/>
                          <a:ea typeface="Times New Roman"/>
                          <a:cs typeface="Times New Roman"/>
                        </a:rPr>
                        <a:t>90 días</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15</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60 días</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10</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30 días</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5</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60 días</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10</a:t>
                      </a:r>
                      <a:endParaRPr lang="es-ES" sz="1000">
                        <a:latin typeface="Century Gothic"/>
                        <a:ea typeface="Times New Roman"/>
                        <a:cs typeface="Times New Roman"/>
                      </a:endParaRPr>
                    </a:p>
                  </a:txBody>
                  <a:tcPr marL="44450" marR="44450" marT="0" marB="0" anchor="ctr"/>
                </a:tc>
              </a:tr>
              <a:tr h="445110">
                <a:tc>
                  <a:txBody>
                    <a:bodyPr/>
                    <a:lstStyle/>
                    <a:p>
                      <a:r>
                        <a:rPr lang="es-ES" b="1" dirty="0" smtClean="0"/>
                        <a:t>Calidad</a:t>
                      </a:r>
                      <a:endParaRPr lang="es-ES" b="1" dirty="0"/>
                    </a:p>
                  </a:txBody>
                  <a:tcPr/>
                </a:tc>
                <a:tc>
                  <a:txBody>
                    <a:bodyPr/>
                    <a:lstStyle/>
                    <a:p>
                      <a:pPr algn="ctr">
                        <a:lnSpc>
                          <a:spcPct val="110000"/>
                        </a:lnSpc>
                        <a:spcAft>
                          <a:spcPts val="0"/>
                        </a:spcAft>
                      </a:pPr>
                      <a:r>
                        <a:rPr lang="es-ES" sz="1100" dirty="0">
                          <a:solidFill>
                            <a:srgbClr val="000000"/>
                          </a:solidFill>
                          <a:latin typeface="Calibri"/>
                          <a:ea typeface="Times New Roman"/>
                          <a:cs typeface="Times New Roman"/>
                        </a:rPr>
                        <a:t>Muy bueno</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15</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Aceptable</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5</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buena</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10</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Muy buena</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15</a:t>
                      </a:r>
                      <a:endParaRPr lang="es-ES" sz="1000">
                        <a:latin typeface="Century Gothic"/>
                        <a:ea typeface="Times New Roman"/>
                        <a:cs typeface="Times New Roman"/>
                      </a:endParaRPr>
                    </a:p>
                  </a:txBody>
                  <a:tcPr marL="44450" marR="44450" marT="0" marB="0" anchor="ctr"/>
                </a:tc>
              </a:tr>
              <a:tr h="445110">
                <a:tc>
                  <a:txBody>
                    <a:bodyPr/>
                    <a:lstStyle/>
                    <a:p>
                      <a:r>
                        <a:rPr lang="es-ES" b="1" dirty="0" smtClean="0"/>
                        <a:t>Stock</a:t>
                      </a:r>
                      <a:endParaRPr lang="es-ES" b="1" dirty="0"/>
                    </a:p>
                  </a:txBody>
                  <a:tcPr/>
                </a:tc>
                <a:tc>
                  <a:txBody>
                    <a:bodyPr/>
                    <a:lstStyle/>
                    <a:p>
                      <a:pPr algn="ctr">
                        <a:lnSpc>
                          <a:spcPct val="110000"/>
                        </a:lnSpc>
                        <a:spcAft>
                          <a:spcPts val="0"/>
                        </a:spcAft>
                      </a:pPr>
                      <a:r>
                        <a:rPr lang="es-ES" sz="1100">
                          <a:solidFill>
                            <a:srgbClr val="000000"/>
                          </a:solidFill>
                          <a:latin typeface="Calibri"/>
                          <a:ea typeface="Times New Roman"/>
                          <a:cs typeface="Times New Roman"/>
                        </a:rPr>
                        <a:t>Mucho</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15</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Suficiente</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5</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regular</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10</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Mucho</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15</a:t>
                      </a:r>
                      <a:endParaRPr lang="es-ES" sz="1000">
                        <a:latin typeface="Century Gothic"/>
                        <a:ea typeface="Times New Roman"/>
                        <a:cs typeface="Times New Roman"/>
                      </a:endParaRPr>
                    </a:p>
                  </a:txBody>
                  <a:tcPr marL="44450" marR="44450" marT="0" marB="0" anchor="ctr"/>
                </a:tc>
              </a:tr>
              <a:tr h="669152">
                <a:tc>
                  <a:txBody>
                    <a:bodyPr/>
                    <a:lstStyle/>
                    <a:p>
                      <a:r>
                        <a:rPr lang="es-ES" b="1" dirty="0" smtClean="0"/>
                        <a:t>Puntualidad</a:t>
                      </a:r>
                      <a:endParaRPr lang="es-ES" b="1" dirty="0"/>
                    </a:p>
                  </a:txBody>
                  <a:tcPr/>
                </a:tc>
                <a:tc>
                  <a:txBody>
                    <a:bodyPr/>
                    <a:lstStyle/>
                    <a:p>
                      <a:pPr algn="ctr">
                        <a:lnSpc>
                          <a:spcPct val="110000"/>
                        </a:lnSpc>
                        <a:spcAft>
                          <a:spcPts val="0"/>
                        </a:spcAft>
                      </a:pPr>
                      <a:r>
                        <a:rPr lang="es-ES" sz="1100" dirty="0">
                          <a:solidFill>
                            <a:srgbClr val="000000"/>
                          </a:solidFill>
                          <a:latin typeface="Calibri"/>
                          <a:ea typeface="Times New Roman"/>
                          <a:cs typeface="Times New Roman"/>
                        </a:rPr>
                        <a:t>Muy puntual</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15</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retraso</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10</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no es puntual</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0</a:t>
                      </a:r>
                      <a:endParaRPr lang="es-ES" sz="1000" dirty="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a:solidFill>
                            <a:srgbClr val="000000"/>
                          </a:solidFill>
                          <a:latin typeface="Calibri"/>
                          <a:ea typeface="Times New Roman"/>
                          <a:cs typeface="Times New Roman"/>
                        </a:rPr>
                        <a:t>Muy puntual</a:t>
                      </a:r>
                      <a:endParaRPr lang="es-ES" sz="1000">
                        <a:latin typeface="Century Gothic"/>
                        <a:ea typeface="Times New Roman"/>
                        <a:cs typeface="Times New Roman"/>
                      </a:endParaRPr>
                    </a:p>
                  </a:txBody>
                  <a:tcPr marL="44450" marR="44450" marT="0" marB="0" anchor="ctr"/>
                </a:tc>
                <a:tc>
                  <a:txBody>
                    <a:bodyPr/>
                    <a:lstStyle/>
                    <a:p>
                      <a:pPr algn="ctr">
                        <a:lnSpc>
                          <a:spcPct val="110000"/>
                        </a:lnSpc>
                        <a:spcAft>
                          <a:spcPts val="0"/>
                        </a:spcAft>
                      </a:pPr>
                      <a:r>
                        <a:rPr lang="es-ES" sz="1100" dirty="0">
                          <a:solidFill>
                            <a:srgbClr val="000000"/>
                          </a:solidFill>
                          <a:latin typeface="Calibri"/>
                          <a:ea typeface="Times New Roman"/>
                          <a:cs typeface="Times New Roman"/>
                        </a:rPr>
                        <a:t>15</a:t>
                      </a:r>
                      <a:endParaRPr lang="es-ES" sz="1000" dirty="0">
                        <a:latin typeface="Century Gothic"/>
                        <a:ea typeface="Times New Roman"/>
                        <a:cs typeface="Times New Roman"/>
                      </a:endParaRPr>
                    </a:p>
                  </a:txBody>
                  <a:tcPr marL="44450" marR="44450" marT="0" marB="0" anchor="ctr"/>
                </a:tc>
              </a:tr>
              <a:tr h="445110">
                <a:tc>
                  <a:txBody>
                    <a:bodyPr/>
                    <a:lstStyle/>
                    <a:p>
                      <a:endParaRPr lang="es-ES"/>
                    </a:p>
                  </a:txBody>
                  <a:tcPr/>
                </a:tc>
                <a:tc>
                  <a:txBody>
                    <a:bodyPr/>
                    <a:lstStyle/>
                    <a:p>
                      <a:endParaRPr lang="es-ES" dirty="0"/>
                    </a:p>
                  </a:txBody>
                  <a:tcPr/>
                </a:tc>
                <a:tc>
                  <a:txBody>
                    <a:bodyPr/>
                    <a:lstStyle/>
                    <a:p>
                      <a:pPr algn="ctr">
                        <a:lnSpc>
                          <a:spcPct val="110000"/>
                        </a:lnSpc>
                        <a:spcAft>
                          <a:spcPts val="0"/>
                        </a:spcAft>
                      </a:pPr>
                      <a:r>
                        <a:rPr lang="es-ES" sz="1100" b="1">
                          <a:solidFill>
                            <a:srgbClr val="000000"/>
                          </a:solidFill>
                          <a:latin typeface="Calibri"/>
                          <a:ea typeface="Times New Roman"/>
                          <a:cs typeface="Times New Roman"/>
                        </a:rPr>
                        <a:t>100</a:t>
                      </a:r>
                      <a:endParaRPr lang="es-ES" sz="1000">
                        <a:latin typeface="Century Gothic"/>
                        <a:ea typeface="Times New Roman"/>
                        <a:cs typeface="Times New Roman"/>
                      </a:endParaRPr>
                    </a:p>
                  </a:txBody>
                  <a:tcPr marL="44450" marR="44450" marT="0" marB="0" anchor="ctr"/>
                </a:tc>
                <a:tc>
                  <a:txBody>
                    <a:bodyPr/>
                    <a:lstStyle/>
                    <a:p>
                      <a:endParaRPr lang="es-ES" dirty="0"/>
                    </a:p>
                  </a:txBody>
                  <a:tcPr/>
                </a:tc>
                <a:tc>
                  <a:txBody>
                    <a:bodyPr/>
                    <a:lstStyle/>
                    <a:p>
                      <a:pPr algn="ctr">
                        <a:lnSpc>
                          <a:spcPct val="110000"/>
                        </a:lnSpc>
                        <a:spcAft>
                          <a:spcPts val="0"/>
                        </a:spcAft>
                      </a:pPr>
                      <a:r>
                        <a:rPr lang="es-ES" sz="1100" b="1" dirty="0">
                          <a:solidFill>
                            <a:srgbClr val="000000"/>
                          </a:solidFill>
                          <a:latin typeface="Calibri"/>
                          <a:ea typeface="Times New Roman"/>
                          <a:cs typeface="Times New Roman"/>
                        </a:rPr>
                        <a:t>70</a:t>
                      </a:r>
                      <a:endParaRPr lang="es-ES" sz="1000" dirty="0">
                        <a:latin typeface="Century Gothic"/>
                        <a:ea typeface="Times New Roman"/>
                        <a:cs typeface="Times New Roman"/>
                      </a:endParaRPr>
                    </a:p>
                  </a:txBody>
                  <a:tcPr marL="44450" marR="44450" marT="0" marB="0" anchor="ctr"/>
                </a:tc>
                <a:tc>
                  <a:txBody>
                    <a:bodyPr/>
                    <a:lstStyle/>
                    <a:p>
                      <a:pPr algn="l">
                        <a:lnSpc>
                          <a:spcPct val="110000"/>
                        </a:lnSpc>
                      </a:pPr>
                      <a:endParaRPr lang="es-ES" sz="1100" dirty="0">
                        <a:latin typeface="Century Gothic"/>
                      </a:endParaRPr>
                    </a:p>
                  </a:txBody>
                  <a:tcPr marL="44450" marR="44450" marT="0" marB="0" anchor="b"/>
                </a:tc>
                <a:tc>
                  <a:txBody>
                    <a:bodyPr/>
                    <a:lstStyle/>
                    <a:p>
                      <a:pPr algn="ctr">
                        <a:lnSpc>
                          <a:spcPct val="110000"/>
                        </a:lnSpc>
                        <a:spcAft>
                          <a:spcPts val="0"/>
                        </a:spcAft>
                      </a:pPr>
                      <a:r>
                        <a:rPr lang="es-ES" sz="1100" b="1">
                          <a:solidFill>
                            <a:srgbClr val="000000"/>
                          </a:solidFill>
                          <a:latin typeface="Calibri"/>
                          <a:ea typeface="Times New Roman"/>
                          <a:cs typeface="Times New Roman"/>
                        </a:rPr>
                        <a:t>65</a:t>
                      </a:r>
                      <a:endParaRPr lang="es-ES" sz="1000">
                        <a:latin typeface="Century Gothic"/>
                        <a:ea typeface="Times New Roman"/>
                        <a:cs typeface="Times New Roman"/>
                      </a:endParaRPr>
                    </a:p>
                  </a:txBody>
                  <a:tcPr marL="44450" marR="44450" marT="0" marB="0" anchor="ctr"/>
                </a:tc>
                <a:tc>
                  <a:txBody>
                    <a:bodyPr/>
                    <a:lstStyle/>
                    <a:p>
                      <a:pPr algn="l">
                        <a:lnSpc>
                          <a:spcPct val="110000"/>
                        </a:lnSpc>
                      </a:pPr>
                      <a:endParaRPr lang="es-ES" sz="1100">
                        <a:latin typeface="Century Gothic"/>
                      </a:endParaRPr>
                    </a:p>
                  </a:txBody>
                  <a:tcPr marL="44450" marR="44450" marT="0" marB="0" anchor="b"/>
                </a:tc>
                <a:tc>
                  <a:txBody>
                    <a:bodyPr/>
                    <a:lstStyle/>
                    <a:p>
                      <a:pPr algn="ctr">
                        <a:lnSpc>
                          <a:spcPct val="110000"/>
                        </a:lnSpc>
                        <a:spcAft>
                          <a:spcPts val="0"/>
                        </a:spcAft>
                      </a:pPr>
                      <a:r>
                        <a:rPr lang="es-ES" sz="1100" b="1" dirty="0">
                          <a:solidFill>
                            <a:srgbClr val="000000"/>
                          </a:solidFill>
                          <a:latin typeface="Calibri"/>
                          <a:ea typeface="Times New Roman"/>
                          <a:cs typeface="Times New Roman"/>
                        </a:rPr>
                        <a:t>95</a:t>
                      </a:r>
                      <a:endParaRPr lang="es-ES" sz="1000" dirty="0">
                        <a:latin typeface="Century Gothic"/>
                        <a:ea typeface="Times New Roman"/>
                        <a:cs typeface="Times New Roman"/>
                      </a:endParaRPr>
                    </a:p>
                  </a:txBody>
                  <a:tcPr marL="44450" marR="44450" marT="0" marB="0" anchor="ctr"/>
                </a:tc>
              </a:tr>
            </a:tbl>
          </a:graphicData>
        </a:graphic>
      </p:graphicFrame>
      <p:sp>
        <p:nvSpPr>
          <p:cNvPr id="5" name="4 Llamada rectangular"/>
          <p:cNvSpPr/>
          <p:nvPr/>
        </p:nvSpPr>
        <p:spPr>
          <a:xfrm>
            <a:off x="9028386" y="252248"/>
            <a:ext cx="2984937" cy="150298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El resultado que más punto me da es decatlón con 95 puntos. Por lo tanto será el proveedor que escogeremos</a:t>
            </a:r>
            <a:r>
              <a:rPr lang="es-ES" sz="2800" dirty="0" smtClean="0"/>
              <a:t>.</a:t>
            </a:r>
            <a:endParaRPr lang="es-E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t="-8000" b="-8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Objeto social de la empresa</a:t>
            </a:r>
            <a:endParaRPr lang="es-ES" dirty="0"/>
          </a:p>
        </p:txBody>
      </p:sp>
      <p:sp>
        <p:nvSpPr>
          <p:cNvPr id="3" name="Marcador de contenido 2"/>
          <p:cNvSpPr>
            <a:spLocks noGrp="1"/>
          </p:cNvSpPr>
          <p:nvPr>
            <p:ph idx="1"/>
          </p:nvPr>
        </p:nvSpPr>
        <p:spPr>
          <a:xfrm>
            <a:off x="677334" y="1684071"/>
            <a:ext cx="8596668" cy="4356121"/>
          </a:xfrm>
        </p:spPr>
        <p:txBody>
          <a:bodyPr>
            <a:normAutofit/>
          </a:bodyPr>
          <a:lstStyle/>
          <a:p>
            <a:pPr marL="0" indent="0">
              <a:buNone/>
            </a:pPr>
            <a:r>
              <a:rPr lang="es-ES" sz="2000" dirty="0"/>
              <a:t>El objetivo principal de mi empresa es cubrir las necesidades de ocio que existe en el lugar. </a:t>
            </a:r>
            <a:endParaRPr lang="es-ES" sz="2000" dirty="0" smtClean="0"/>
          </a:p>
          <a:p>
            <a:r>
              <a:rPr lang="es-ES" sz="2000" dirty="0" smtClean="0"/>
              <a:t>Actualmente </a:t>
            </a:r>
            <a:r>
              <a:rPr lang="es-ES" sz="2000" dirty="0"/>
              <a:t>se observa que cada vez existe más demanda de estas actividades y apenas empresas que presten dichos servicios. Por lo tanto consideramos un nicho de mercado para nuestro </a:t>
            </a:r>
            <a:r>
              <a:rPr lang="es-ES" sz="2000" dirty="0" smtClean="0"/>
              <a:t>negocio.</a:t>
            </a:r>
          </a:p>
          <a:p>
            <a:pPr>
              <a:buNone/>
            </a:pPr>
            <a:endParaRPr lang="es-ES" sz="2000" dirty="0" smtClean="0"/>
          </a:p>
          <a:p>
            <a:pPr>
              <a:buNone/>
            </a:pPr>
            <a:endParaRPr lang="es-ES" sz="2000" dirty="0" smtClean="0"/>
          </a:p>
          <a:p>
            <a:pPr>
              <a:buFont typeface="Arial" panose="020B0604020202020204" pitchFamily="34" charset="0"/>
              <a:buChar char="•"/>
            </a:pPr>
            <a:r>
              <a:rPr lang="es-ES" sz="2000" dirty="0" smtClean="0"/>
              <a:t>Conocimientos básicos </a:t>
            </a:r>
          </a:p>
          <a:p>
            <a:pPr>
              <a:buFont typeface="Arial" panose="020B0604020202020204" pitchFamily="34" charset="0"/>
              <a:buChar char="•"/>
            </a:pPr>
            <a:r>
              <a:rPr lang="es-ES" sz="2000" dirty="0" smtClean="0"/>
              <a:t>Prácticas</a:t>
            </a:r>
          </a:p>
          <a:p>
            <a:pPr lvl="1">
              <a:buFont typeface="Arial" panose="020B0604020202020204" pitchFamily="34" charset="0"/>
              <a:buChar char="•"/>
            </a:pPr>
            <a:r>
              <a:rPr lang="es-ES" sz="1800" dirty="0" smtClean="0"/>
              <a:t>Todo el material necesario</a:t>
            </a:r>
            <a:endParaRPr lang="es-ES" sz="1800" dirty="0"/>
          </a:p>
        </p:txBody>
      </p:sp>
      <p:sp>
        <p:nvSpPr>
          <p:cNvPr id="4" name="3 Llamada rectangular redondeada"/>
          <p:cNvSpPr/>
          <p:nvPr/>
        </p:nvSpPr>
        <p:spPr>
          <a:xfrm>
            <a:off x="871537" y="3900488"/>
            <a:ext cx="2471738" cy="571500"/>
          </a:xfrm>
          <a:prstGeom prst="wedgeRoundRectCallout">
            <a:avLst/>
          </a:prstGeom>
        </p:spPr>
        <p:style>
          <a:lnRef idx="1">
            <a:schemeClr val="accent2"/>
          </a:lnRef>
          <a:fillRef idx="2">
            <a:schemeClr val="accent2"/>
          </a:fillRef>
          <a:effectRef idx="1">
            <a:schemeClr val="accent2"/>
          </a:effectRef>
          <a:fontRef idx="minor">
            <a:schemeClr val="dk1"/>
          </a:fontRef>
        </p:style>
        <p:txBody>
          <a:bodyPr rtlCol="0" anchor="ctr"/>
          <a:lstStyle/>
          <a:p>
            <a:r>
              <a:rPr lang="es-ES" dirty="0" smtClean="0"/>
              <a:t>¿Qué se ofrecerá?</a:t>
            </a:r>
          </a:p>
        </p:txBody>
      </p:sp>
    </p:spTree>
    <p:extLst>
      <p:ext uri="{BB962C8B-B14F-4D97-AF65-F5344CB8AC3E}">
        <p14:creationId xmlns="" xmlns:p14="http://schemas.microsoft.com/office/powerpoint/2010/main" val="39834154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88147" y="394851"/>
            <a:ext cx="11441094" cy="6174115"/>
          </a:xfrm>
        </p:spPr>
        <p:txBody>
          <a:bodyPr/>
          <a:lstStyle/>
          <a:p>
            <a:r>
              <a:rPr lang="es-ES" b="1" u="sng" dirty="0" smtClean="0"/>
              <a:t>OBLIGACIONES FISCALES</a:t>
            </a:r>
          </a:p>
          <a:p>
            <a:pPr>
              <a:buNone/>
            </a:pPr>
            <a:endParaRPr lang="es-ES" dirty="0" smtClean="0"/>
          </a:p>
          <a:p>
            <a:pPr lvl="1"/>
            <a:r>
              <a:rPr lang="es-ES" b="1" dirty="0" smtClean="0"/>
              <a:t>Retenciones a cuenta:</a:t>
            </a:r>
          </a:p>
          <a:p>
            <a:pPr lvl="1">
              <a:buNone/>
            </a:pPr>
            <a:r>
              <a:rPr lang="es-ES" dirty="0" smtClean="0"/>
              <a:t>	.</a:t>
            </a:r>
            <a:endParaRPr lang="es-ES" b="1" dirty="0" smtClean="0"/>
          </a:p>
          <a:p>
            <a:endParaRPr lang="es-ES" dirty="0" smtClean="0"/>
          </a:p>
          <a:p>
            <a:endParaRPr lang="es-ES" dirty="0" smtClean="0"/>
          </a:p>
          <a:p>
            <a:endParaRPr lang="es-ES" dirty="0" smtClean="0"/>
          </a:p>
          <a:p>
            <a:endParaRPr lang="es-ES" dirty="0" smtClean="0"/>
          </a:p>
          <a:p>
            <a:pPr lvl="8"/>
            <a:r>
              <a:rPr lang="es-ES" sz="1600" b="1" dirty="0" smtClean="0"/>
              <a:t>IS:</a:t>
            </a:r>
          </a:p>
          <a:p>
            <a:pPr lvl="1">
              <a:buNone/>
            </a:pPr>
            <a:endParaRPr lang="es-ES" dirty="0"/>
          </a:p>
        </p:txBody>
      </p:sp>
      <p:sp>
        <p:nvSpPr>
          <p:cNvPr id="4" name="3 Rectángulo"/>
          <p:cNvSpPr/>
          <p:nvPr/>
        </p:nvSpPr>
        <p:spPr>
          <a:xfrm>
            <a:off x="1807778" y="1545021"/>
            <a:ext cx="3184635" cy="1492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smtClean="0"/>
              <a:t>Declarar e ingresar las retenciones realizadas a los trabajadores a cuenta del IRPF, las retenciones a profesionales y las retenciones por rendimientos de capital mobiliario</a:t>
            </a:r>
            <a:endParaRPr lang="es-ES" sz="1400" b="1" dirty="0"/>
          </a:p>
        </p:txBody>
      </p:sp>
      <p:pic>
        <p:nvPicPr>
          <p:cNvPr id="5" name="16 Imagen" descr="retenciones a cuenta.png"/>
          <p:cNvPicPr/>
          <p:nvPr/>
        </p:nvPicPr>
        <p:blipFill>
          <a:blip r:embed="rId2" cstate="print"/>
          <a:stretch>
            <a:fillRect/>
          </a:stretch>
        </p:blipFill>
        <p:spPr>
          <a:xfrm>
            <a:off x="6715945" y="367861"/>
            <a:ext cx="3426537" cy="3636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7" name="6 Conector recto de flecha"/>
          <p:cNvCxnSpPr/>
          <p:nvPr/>
        </p:nvCxnSpPr>
        <p:spPr>
          <a:xfrm>
            <a:off x="5328745" y="2207172"/>
            <a:ext cx="1156138"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9 Rectángulo"/>
          <p:cNvSpPr/>
          <p:nvPr/>
        </p:nvSpPr>
        <p:spPr>
          <a:xfrm>
            <a:off x="5318234" y="4309242"/>
            <a:ext cx="3510456" cy="1513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None/>
            </a:pPr>
            <a:r>
              <a:rPr lang="es-ES" sz="1400" dirty="0" smtClean="0"/>
              <a:t>Pagos fraccionados en abril, octubre y diciembre a cuenta del Impuesto sobre Sociedades. Una vez al año se realiza la declaración de dicho impuesto, que suele ser en julio.</a:t>
            </a:r>
          </a:p>
        </p:txBody>
      </p:sp>
      <p:pic>
        <p:nvPicPr>
          <p:cNvPr id="11" name="19 Imagen" descr="IS.jpg"/>
          <p:cNvPicPr/>
          <p:nvPr/>
        </p:nvPicPr>
        <p:blipFill>
          <a:blip r:embed="rId3" cstate="print"/>
          <a:stretch>
            <a:fillRect/>
          </a:stretch>
        </p:blipFill>
        <p:spPr>
          <a:xfrm>
            <a:off x="775630" y="3347546"/>
            <a:ext cx="2850439" cy="32844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11 Conector recto de flecha"/>
          <p:cNvCxnSpPr/>
          <p:nvPr/>
        </p:nvCxnSpPr>
        <p:spPr>
          <a:xfrm flipH="1">
            <a:off x="3899338" y="4855780"/>
            <a:ext cx="1156138"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41003" y="195154"/>
            <a:ext cx="8596668" cy="6499936"/>
          </a:xfrm>
        </p:spPr>
        <p:txBody>
          <a:bodyPr/>
          <a:lstStyle/>
          <a:p>
            <a:pPr lvl="2"/>
            <a:endParaRPr lang="es-ES" b="1" dirty="0" smtClean="0"/>
          </a:p>
          <a:p>
            <a:pPr lvl="2"/>
            <a:r>
              <a:rPr lang="es-ES" b="1" dirty="0" smtClean="0"/>
              <a:t>IVA:</a:t>
            </a:r>
          </a:p>
          <a:p>
            <a:endParaRPr lang="es-ES" dirty="0" smtClean="0"/>
          </a:p>
          <a:p>
            <a:endParaRPr lang="es-ES" dirty="0" smtClean="0"/>
          </a:p>
          <a:p>
            <a:endParaRPr lang="es-ES" dirty="0" smtClean="0"/>
          </a:p>
          <a:p>
            <a:endParaRPr lang="es-ES" dirty="0" smtClean="0"/>
          </a:p>
          <a:p>
            <a:endParaRPr lang="es-ES" dirty="0" smtClean="0"/>
          </a:p>
          <a:p>
            <a:endParaRPr lang="es-ES" dirty="0" smtClean="0"/>
          </a:p>
          <a:p>
            <a:endParaRPr lang="es-ES" dirty="0" smtClean="0"/>
          </a:p>
          <a:p>
            <a:r>
              <a:rPr lang="es-ES" b="1" u="sng" dirty="0" smtClean="0"/>
              <a:t>OBLIGACIONES FISCALES NO PERIODICAS</a:t>
            </a:r>
          </a:p>
        </p:txBody>
      </p:sp>
      <p:sp>
        <p:nvSpPr>
          <p:cNvPr id="4" name="3 Rectángulo"/>
          <p:cNvSpPr/>
          <p:nvPr/>
        </p:nvSpPr>
        <p:spPr>
          <a:xfrm>
            <a:off x="672662" y="1208690"/>
            <a:ext cx="3058511" cy="14924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s-ES" sz="1400" dirty="0" smtClean="0"/>
              <a:t>Pagos fraccionados en abril, julio y octubre del Impuesto sobre el Valor Añadido. Además, en enero hay que realizar un resumen anual y la liquidación del cuarto trimestre.</a:t>
            </a:r>
            <a:endParaRPr lang="es-ES" sz="1400" dirty="0"/>
          </a:p>
        </p:txBody>
      </p:sp>
      <p:pic>
        <p:nvPicPr>
          <p:cNvPr id="5" name="20 Imagen" descr="IVA MODELO 303.jpg"/>
          <p:cNvPicPr/>
          <p:nvPr/>
        </p:nvPicPr>
        <p:blipFill>
          <a:blip r:embed="rId2" cstate="print"/>
          <a:stretch>
            <a:fillRect/>
          </a:stretch>
        </p:blipFill>
        <p:spPr>
          <a:xfrm>
            <a:off x="5820597" y="263088"/>
            <a:ext cx="3514725" cy="341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7" name="6 Conector recto de flecha"/>
          <p:cNvCxnSpPr/>
          <p:nvPr/>
        </p:nvCxnSpPr>
        <p:spPr>
          <a:xfrm>
            <a:off x="4067503" y="1418897"/>
            <a:ext cx="1187669"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aphicFrame>
        <p:nvGraphicFramePr>
          <p:cNvPr id="10" name="9 Tabla"/>
          <p:cNvGraphicFramePr>
            <a:graphicFrameLocks noGrp="1"/>
          </p:cNvGraphicFramePr>
          <p:nvPr/>
        </p:nvGraphicFramePr>
        <p:xfrm>
          <a:off x="1411889" y="4555942"/>
          <a:ext cx="8127999" cy="155448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ctr"/>
                      <a:r>
                        <a:rPr lang="es-ES" dirty="0" smtClean="0"/>
                        <a:t>Tasa</a:t>
                      </a:r>
                      <a:r>
                        <a:rPr lang="es-ES" baseline="0" dirty="0" smtClean="0"/>
                        <a:t> municipales de basura</a:t>
                      </a:r>
                      <a:endParaRPr lang="es-ES" dirty="0"/>
                    </a:p>
                  </a:txBody>
                  <a:tcPr anchor="ctr"/>
                </a:tc>
                <a:tc>
                  <a:txBody>
                    <a:bodyPr/>
                    <a:lstStyle/>
                    <a:p>
                      <a:r>
                        <a:rPr lang="es-ES" sz="1600" b="0" dirty="0" smtClean="0">
                          <a:solidFill>
                            <a:schemeClr val="bg1"/>
                          </a:solidFill>
                          <a:latin typeface="Century Schoolbook"/>
                          <a:ea typeface="Times New Roman"/>
                          <a:cs typeface="Times New Roman"/>
                        </a:rPr>
                        <a:t>Solo se exigen en algunas localidades o ciudades. Se suele establecer por edificio completo o por casa, y a veces se incluye el consumo de agua</a:t>
                      </a:r>
                      <a:endParaRPr lang="es-ES" sz="1600" dirty="0">
                        <a:solidFill>
                          <a:schemeClr val="bg1"/>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s-ES" sz="1800" b="0" dirty="0" smtClean="0">
                          <a:solidFill>
                            <a:schemeClr val="bg1"/>
                          </a:solidFill>
                          <a:latin typeface="Century Schoolbook"/>
                          <a:ea typeface="Times New Roman"/>
                          <a:cs typeface="Times New Roman"/>
                        </a:rPr>
                        <a:t>En mi caso se pagara junto a luz, con la compañía que tiene mi empresa</a:t>
                      </a:r>
                      <a:endParaRPr lang="es-ES" sz="1800" b="1" dirty="0" smtClean="0">
                        <a:solidFill>
                          <a:schemeClr val="bg1"/>
                        </a:solidFill>
                        <a:latin typeface="Century Schoolbook"/>
                        <a:ea typeface="Times New Roman"/>
                        <a:cs typeface="Times New Roman"/>
                      </a:endParaRPr>
                    </a:p>
                    <a:p>
                      <a:endParaRPr lang="es-ES" dirty="0">
                        <a:solidFill>
                          <a:schemeClr val="bg1"/>
                        </a:solidFill>
                      </a:endParaRPr>
                    </a:p>
                  </a:txBody>
                  <a:tcPr anchor="b"/>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inta perforada"/>
          <p:cNvSpPr/>
          <p:nvPr/>
        </p:nvSpPr>
        <p:spPr>
          <a:xfrm>
            <a:off x="6873766" y="1996965"/>
            <a:ext cx="4529958" cy="2953405"/>
          </a:xfrm>
          <a:prstGeom prst="flowChartPunchedTape">
            <a:avLst/>
          </a:prstGeom>
        </p:spPr>
        <p:style>
          <a:lnRef idx="0">
            <a:schemeClr val="accent1"/>
          </a:lnRef>
          <a:fillRef idx="3">
            <a:schemeClr val="accent1"/>
          </a:fillRef>
          <a:effectRef idx="3">
            <a:schemeClr val="accent1"/>
          </a:effectRef>
          <a:fontRef idx="minor">
            <a:schemeClr val="lt1"/>
          </a:fontRef>
        </p:style>
        <p:txBody>
          <a:bodyPr rtlCol="0" anchor="ctr"/>
          <a:lstStyle/>
          <a:p>
            <a:r>
              <a:rPr lang="es-ES" dirty="0" smtClean="0"/>
              <a:t>Este documento se recogen todas las fechas en las que tanto personas físicas como jurídicas deberán presentar diferentes documentos o impresos en Hacienda. </a:t>
            </a:r>
            <a:endParaRPr lang="es-ES" dirty="0"/>
          </a:p>
        </p:txBody>
      </p:sp>
      <p:sp>
        <p:nvSpPr>
          <p:cNvPr id="2" name="1 Título"/>
          <p:cNvSpPr>
            <a:spLocks noGrp="1"/>
          </p:cNvSpPr>
          <p:nvPr>
            <p:ph type="title"/>
          </p:nvPr>
        </p:nvSpPr>
        <p:spPr>
          <a:xfrm>
            <a:off x="677333" y="472966"/>
            <a:ext cx="7783494" cy="1124606"/>
          </a:xfrm>
        </p:spPr>
        <p:txBody>
          <a:bodyPr>
            <a:normAutofit fontScale="90000"/>
          </a:bodyPr>
          <a:lstStyle/>
          <a:p>
            <a:r>
              <a:rPr lang="es-ES" dirty="0" smtClean="0"/>
              <a:t>Calendario General del contribuyente</a:t>
            </a:r>
            <a:endParaRPr lang="es-ES" dirty="0"/>
          </a:p>
        </p:txBody>
      </p:sp>
      <p:pic>
        <p:nvPicPr>
          <p:cNvPr id="1026" name="Picture 2"/>
          <p:cNvPicPr>
            <a:picLocks noGrp="1" noChangeAspect="1" noChangeArrowheads="1"/>
          </p:cNvPicPr>
          <p:nvPr>
            <p:ph idx="1"/>
          </p:nvPr>
        </p:nvPicPr>
        <p:blipFill>
          <a:blip r:embed="rId2"/>
          <a:srcRect/>
          <a:stretch>
            <a:fillRect/>
          </a:stretch>
        </p:blipFill>
        <p:spPr bwMode="auto">
          <a:xfrm>
            <a:off x="464705" y="1382824"/>
            <a:ext cx="6020178" cy="476572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4706199" cy="4743450"/>
          </a:xfrm>
        </p:spPr>
        <p:txBody>
          <a:bodyPr/>
          <a:lstStyle/>
          <a:p>
            <a:pPr marL="0" indent="0" algn="ctr">
              <a:buNone/>
            </a:pPr>
            <a:endParaRPr lang="es-ES" dirty="0" smtClean="0"/>
          </a:p>
          <a:p>
            <a:pPr marL="0" indent="0" algn="ctr">
              <a:buNone/>
            </a:pPr>
            <a:endParaRPr lang="es-ES" dirty="0"/>
          </a:p>
          <a:p>
            <a:pPr marL="0" indent="0" algn="ctr">
              <a:buNone/>
            </a:pPr>
            <a:endParaRPr lang="es-ES" dirty="0" smtClean="0"/>
          </a:p>
          <a:p>
            <a:pPr marL="0" indent="0" algn="ctr">
              <a:buNone/>
            </a:pPr>
            <a:endParaRPr lang="es-ES" dirty="0"/>
          </a:p>
          <a:p>
            <a:pPr marL="0" indent="0" algn="ctr">
              <a:buNone/>
            </a:pPr>
            <a:endParaRPr lang="es-ES" dirty="0" smtClean="0"/>
          </a:p>
          <a:p>
            <a:pPr marL="0" indent="0" algn="ctr">
              <a:buNone/>
            </a:pPr>
            <a:endParaRPr lang="es-ES" dirty="0"/>
          </a:p>
          <a:p>
            <a:pPr marL="0" indent="0" algn="ctr">
              <a:buNone/>
            </a:pPr>
            <a:r>
              <a:rPr lang="es-ES" sz="4000" dirty="0" smtClean="0"/>
              <a:t>¿Qué deportes se impartirán?</a:t>
            </a:r>
          </a:p>
          <a:p>
            <a:pPr marL="0" indent="0">
              <a:buNone/>
            </a:pPr>
            <a:endParaRPr lang="es-ES" dirty="0"/>
          </a:p>
        </p:txBody>
      </p:sp>
      <p:sp>
        <p:nvSpPr>
          <p:cNvPr id="4" name="Llamada ovalada 3"/>
          <p:cNvSpPr/>
          <p:nvPr/>
        </p:nvSpPr>
        <p:spPr>
          <a:xfrm>
            <a:off x="4998939" y="5076888"/>
            <a:ext cx="2602011" cy="1366775"/>
          </a:xfrm>
          <a:prstGeom prst="foldedCorner">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s-ES" dirty="0" smtClean="0"/>
              <a:t>Pesca Tierra y Mar</a:t>
            </a:r>
            <a:endParaRPr lang="es-ES" dirty="0"/>
          </a:p>
        </p:txBody>
      </p:sp>
      <p:sp>
        <p:nvSpPr>
          <p:cNvPr id="6" name="Llamada ovalada 5"/>
          <p:cNvSpPr/>
          <p:nvPr/>
        </p:nvSpPr>
        <p:spPr>
          <a:xfrm>
            <a:off x="5011123" y="1863024"/>
            <a:ext cx="2675551" cy="1380237"/>
          </a:xfrm>
          <a:prstGeom prst="foldedCorner">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s-ES" dirty="0" smtClean="0"/>
              <a:t>Kitesurfing</a:t>
            </a:r>
            <a:endParaRPr lang="es-ES" dirty="0"/>
          </a:p>
        </p:txBody>
      </p:sp>
      <p:sp>
        <p:nvSpPr>
          <p:cNvPr id="8" name="Llamada ovalada 7"/>
          <p:cNvSpPr/>
          <p:nvPr/>
        </p:nvSpPr>
        <p:spPr>
          <a:xfrm>
            <a:off x="4991036" y="3437501"/>
            <a:ext cx="2667063" cy="1334523"/>
          </a:xfrm>
          <a:prstGeom prst="foldedCorner">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smtClean="0"/>
              <a:t>Esquí acuático</a:t>
            </a:r>
            <a:endParaRPr lang="es-ES" dirty="0"/>
          </a:p>
        </p:txBody>
      </p:sp>
      <p:sp>
        <p:nvSpPr>
          <p:cNvPr id="9" name="8 Esquina doblada"/>
          <p:cNvSpPr/>
          <p:nvPr/>
        </p:nvSpPr>
        <p:spPr>
          <a:xfrm>
            <a:off x="4972050" y="414338"/>
            <a:ext cx="2714625" cy="1257300"/>
          </a:xfrm>
          <a:prstGeom prst="foldedCorne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 dirty="0" smtClean="0"/>
              <a:t>Pesca submarina</a:t>
            </a:r>
            <a:endParaRPr lang="es-ES" dirty="0"/>
          </a:p>
        </p:txBody>
      </p:sp>
      <p:pic>
        <p:nvPicPr>
          <p:cNvPr id="5122" name="Picture 2" descr="C:\Users\Mañana\AppData\Local\Microsoft\Windows\INetCache\IE\Z1QEF3L9\20080817083913-pescador[1].gif"/>
          <p:cNvPicPr>
            <a:picLocks noChangeAspect="1" noChangeArrowheads="1" noCrop="1"/>
          </p:cNvPicPr>
          <p:nvPr/>
        </p:nvPicPr>
        <p:blipFill>
          <a:blip r:embed="rId2"/>
          <a:srcRect/>
          <a:stretch>
            <a:fillRect/>
          </a:stretch>
        </p:blipFill>
        <p:spPr bwMode="auto">
          <a:xfrm>
            <a:off x="7510462" y="4648200"/>
            <a:ext cx="3171825" cy="2209800"/>
          </a:xfrm>
          <a:prstGeom prst="rect">
            <a:avLst/>
          </a:prstGeom>
          <a:noFill/>
        </p:spPr>
      </p:pic>
      <p:pic>
        <p:nvPicPr>
          <p:cNvPr id="5125" name="Picture 5" descr="C:\Users\Mañana\AppData\Local\Microsoft\Windows\INetCache\IE\E80YMD83\300px-Water_skiing_pictogram.svg[1].png"/>
          <p:cNvPicPr>
            <a:picLocks noChangeAspect="1" noChangeArrowheads="1"/>
          </p:cNvPicPr>
          <p:nvPr/>
        </p:nvPicPr>
        <p:blipFill>
          <a:blip r:embed="rId3"/>
          <a:srcRect/>
          <a:stretch>
            <a:fillRect/>
          </a:stretch>
        </p:blipFill>
        <p:spPr bwMode="auto">
          <a:xfrm>
            <a:off x="8281988" y="3543299"/>
            <a:ext cx="1662113" cy="1428749"/>
          </a:xfrm>
          <a:prstGeom prst="rect">
            <a:avLst/>
          </a:prstGeom>
          <a:noFill/>
        </p:spPr>
      </p:pic>
      <p:pic>
        <p:nvPicPr>
          <p:cNvPr id="19" name="18 Imagen" descr="pickitesurfing.png"/>
          <p:cNvPicPr>
            <a:picLocks noChangeAspect="1"/>
          </p:cNvPicPr>
          <p:nvPr/>
        </p:nvPicPr>
        <p:blipFill>
          <a:blip r:embed="rId4"/>
          <a:stretch>
            <a:fillRect/>
          </a:stretch>
        </p:blipFill>
        <p:spPr>
          <a:xfrm>
            <a:off x="7874135" y="1406661"/>
            <a:ext cx="2158730" cy="2158730"/>
          </a:xfrm>
          <a:prstGeom prst="rect">
            <a:avLst/>
          </a:prstGeom>
        </p:spPr>
      </p:pic>
      <p:pic>
        <p:nvPicPr>
          <p:cNvPr id="23" name="22 Imagen" descr="the-figure-shows-an-underwater.jpg"/>
          <p:cNvPicPr>
            <a:picLocks noChangeAspect="1"/>
          </p:cNvPicPr>
          <p:nvPr/>
        </p:nvPicPr>
        <p:blipFill>
          <a:blip r:embed="rId5"/>
          <a:stretch>
            <a:fillRect/>
          </a:stretch>
        </p:blipFill>
        <p:spPr>
          <a:xfrm>
            <a:off x="7615238" y="386143"/>
            <a:ext cx="2085975" cy="1299781"/>
          </a:xfrm>
          <a:prstGeom prst="ellipse">
            <a:avLst/>
          </a:prstGeom>
          <a:ln>
            <a:noFill/>
          </a:ln>
          <a:effectLst>
            <a:softEdge rad="112500"/>
          </a:effectLst>
        </p:spPr>
      </p:pic>
    </p:spTree>
    <p:extLst>
      <p:ext uri="{BB962C8B-B14F-4D97-AF65-F5344CB8AC3E}">
        <p14:creationId xmlns="" xmlns:p14="http://schemas.microsoft.com/office/powerpoint/2010/main" val="174548195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Elección del nombre y logotipo</a:t>
            </a:r>
            <a:endParaRPr lang="es-ES" dirty="0"/>
          </a:p>
        </p:txBody>
      </p:sp>
      <p:sp>
        <p:nvSpPr>
          <p:cNvPr id="3" name="Marcador de contenido 2"/>
          <p:cNvSpPr>
            <a:spLocks noGrp="1"/>
          </p:cNvSpPr>
          <p:nvPr>
            <p:ph idx="1"/>
          </p:nvPr>
        </p:nvSpPr>
        <p:spPr>
          <a:xfrm>
            <a:off x="677334" y="2221454"/>
            <a:ext cx="9001238" cy="3880773"/>
          </a:xfrm>
        </p:spPr>
        <p:txBody>
          <a:bodyPr/>
          <a:lstStyle/>
          <a:p>
            <a:pPr marL="0" indent="0">
              <a:buNone/>
            </a:pPr>
            <a:r>
              <a:rPr lang="es-ES" sz="2400" dirty="0" smtClean="0"/>
              <a:t>Nuestra empresa se llamará</a:t>
            </a:r>
            <a:r>
              <a:rPr lang="es-ES" dirty="0" smtClean="0"/>
              <a:t>			</a:t>
            </a:r>
            <a:endParaRPr lang="es-ES" sz="2400" b="1" dirty="0" smtClean="0">
              <a:solidFill>
                <a:schemeClr val="accent6">
                  <a:lumMod val="60000"/>
                  <a:lumOff val="40000"/>
                </a:schemeClr>
              </a:solidFill>
            </a:endParaRPr>
          </a:p>
          <a:p>
            <a:pPr marL="0" indent="0">
              <a:buNone/>
            </a:pPr>
            <a:endParaRPr lang="es-ES" sz="2400" b="1" dirty="0" smtClean="0">
              <a:solidFill>
                <a:schemeClr val="accent6">
                  <a:lumMod val="60000"/>
                  <a:lumOff val="40000"/>
                </a:schemeClr>
              </a:solidFill>
            </a:endParaRPr>
          </a:p>
          <a:p>
            <a:pPr marL="0" indent="0">
              <a:buNone/>
            </a:pPr>
            <a:endParaRPr lang="es-ES" b="1" dirty="0" smtClean="0">
              <a:solidFill>
                <a:schemeClr val="accent6">
                  <a:lumMod val="60000"/>
                  <a:lumOff val="40000"/>
                </a:schemeClr>
              </a:solidFill>
            </a:endParaRPr>
          </a:p>
        </p:txBody>
      </p:sp>
      <p:cxnSp>
        <p:nvCxnSpPr>
          <p:cNvPr id="5" name="Conector recto de flecha 4"/>
          <p:cNvCxnSpPr/>
          <p:nvPr/>
        </p:nvCxnSpPr>
        <p:spPr>
          <a:xfrm>
            <a:off x="5261316" y="2335237"/>
            <a:ext cx="900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 name="Imagen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77334" y="3223126"/>
            <a:ext cx="4658375" cy="30484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CuadroTexto 7"/>
          <p:cNvSpPr txBox="1"/>
          <p:nvPr/>
        </p:nvSpPr>
        <p:spPr>
          <a:xfrm>
            <a:off x="6006904" y="3390314"/>
            <a:ext cx="3798277" cy="830997"/>
          </a:xfrm>
          <a:prstGeom prst="rect">
            <a:avLst/>
          </a:prstGeom>
          <a:noFill/>
        </p:spPr>
        <p:txBody>
          <a:bodyPr wrap="square" rtlCol="0">
            <a:spAutoFit/>
          </a:bodyPr>
          <a:lstStyle/>
          <a:p>
            <a:r>
              <a:rPr lang="es-ES" sz="2400" dirty="0" smtClean="0"/>
              <a:t>Y este será nuestro logotipo de la empresa</a:t>
            </a:r>
            <a:endParaRPr lang="es-ES" sz="2400" dirty="0"/>
          </a:p>
        </p:txBody>
      </p:sp>
      <p:sp>
        <p:nvSpPr>
          <p:cNvPr id="15" name="CuadroTexto 14"/>
          <p:cNvSpPr txBox="1"/>
          <p:nvPr/>
        </p:nvSpPr>
        <p:spPr>
          <a:xfrm rot="674800">
            <a:off x="6772843" y="2000802"/>
            <a:ext cx="2664328" cy="1015663"/>
          </a:xfrm>
          <a:prstGeom prst="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800" b="1" dirty="0">
                <a:ln w="22225">
                  <a:solidFill>
                    <a:schemeClr val="accent2"/>
                  </a:solidFill>
                  <a:prstDash val="solid"/>
                </a:ln>
                <a:solidFill>
                  <a:schemeClr val="accent2">
                    <a:lumMod val="40000"/>
                    <a:lumOff val="60000"/>
                  </a:schemeClr>
                </a:solidFill>
              </a:rPr>
              <a:t>AQUASPORT</a:t>
            </a:r>
            <a:r>
              <a:rPr lang="es-ES" b="1" dirty="0">
                <a:solidFill>
                  <a:schemeClr val="accent6">
                    <a:lumMod val="60000"/>
                    <a:lumOff val="40000"/>
                  </a:schemeClr>
                </a:solidFill>
              </a:rPr>
              <a:t> </a:t>
            </a:r>
            <a:r>
              <a:rPr lang="es-ES" sz="3200" b="1" dirty="0">
                <a:ln w="22225">
                  <a:solidFill>
                    <a:schemeClr val="accent2"/>
                  </a:solidFill>
                  <a:prstDash val="solid"/>
                </a:ln>
                <a:solidFill>
                  <a:schemeClr val="accent2">
                    <a:lumMod val="40000"/>
                    <a:lumOff val="60000"/>
                  </a:schemeClr>
                </a:solidFill>
              </a:rPr>
              <a:t>SERVICE</a:t>
            </a:r>
            <a:endParaRPr lang="es-ES" dirty="0"/>
          </a:p>
        </p:txBody>
      </p:sp>
    </p:spTree>
    <p:extLst>
      <p:ext uri="{BB962C8B-B14F-4D97-AF65-F5344CB8AC3E}">
        <p14:creationId xmlns="" xmlns:p14="http://schemas.microsoft.com/office/powerpoint/2010/main" val="39729599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Ubicación del negocio</a:t>
            </a:r>
            <a:endParaRPr lang="es-ES" dirty="0"/>
          </a:p>
        </p:txBody>
      </p:sp>
      <p:sp>
        <p:nvSpPr>
          <p:cNvPr id="3" name="Marcador de contenido 2"/>
          <p:cNvSpPr>
            <a:spLocks noGrp="1"/>
          </p:cNvSpPr>
          <p:nvPr>
            <p:ph idx="1"/>
          </p:nvPr>
        </p:nvSpPr>
        <p:spPr>
          <a:xfrm>
            <a:off x="395979" y="1527543"/>
            <a:ext cx="9704623" cy="4310549"/>
          </a:xfrm>
        </p:spPr>
        <p:txBody>
          <a:bodyPr/>
          <a:lstStyle/>
          <a:p>
            <a:r>
              <a:rPr lang="es-ES" dirty="0" smtClean="0"/>
              <a:t>Para la ubicación de nuestro negocio, hemos escogido una espaciosa nave industrial la cual nos facilita el acceso para almacenar todo nuestro equipamiento y también tiene fácil acceso, tanto para vehículos como para carga y descarga.</a:t>
            </a:r>
          </a:p>
          <a:p>
            <a:r>
              <a:rPr lang="es-ES" dirty="0" smtClean="0"/>
              <a:t>Se sitúa en la </a:t>
            </a:r>
            <a:r>
              <a:rPr lang="es-ES" b="1" dirty="0" smtClean="0"/>
              <a:t>Calle </a:t>
            </a:r>
            <a:r>
              <a:rPr lang="es-ES" b="1" dirty="0"/>
              <a:t>costa de la Luz, </a:t>
            </a:r>
            <a:r>
              <a:rPr lang="es-ES" b="1" dirty="0" smtClean="0"/>
              <a:t>22 / Punta Umbría, Huelva</a:t>
            </a:r>
            <a:endParaRPr lang="es-ES" dirty="0"/>
          </a:p>
          <a:p>
            <a:endParaRPr lang="es-ES" dirty="0"/>
          </a:p>
        </p:txBody>
      </p:sp>
      <p:pic>
        <p:nvPicPr>
          <p:cNvPr id="4" name="4 Imagen" descr="nave punta umbria2.png"/>
          <p:cNvPicPr/>
          <p:nvPr/>
        </p:nvPicPr>
        <p:blipFill>
          <a:blip r:embed="rId2" cstate="print"/>
          <a:stretch>
            <a:fillRect/>
          </a:stretch>
        </p:blipFill>
        <p:spPr>
          <a:xfrm>
            <a:off x="1615146" y="3334044"/>
            <a:ext cx="8105629" cy="3137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Elipse 4"/>
          <p:cNvSpPr/>
          <p:nvPr/>
        </p:nvSpPr>
        <p:spPr>
          <a:xfrm>
            <a:off x="3140663" y="4833442"/>
            <a:ext cx="1125415" cy="731520"/>
          </a:xfrm>
          <a:prstGeom prst="ellipse">
            <a:avLst/>
          </a:prstGeom>
          <a:noFill/>
          <a:ln>
            <a:solidFill>
              <a:srgbClr val="FF0000"/>
            </a:solidFill>
          </a:ln>
          <a:effectLst>
            <a:glow rad="2286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 xmlns:p14="http://schemas.microsoft.com/office/powerpoint/2010/main" val="3272840092"/>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Diseño del espacio físico</a:t>
            </a:r>
            <a:endParaRPr lang="es-ES" dirty="0"/>
          </a:p>
        </p:txBody>
      </p:sp>
      <p:pic>
        <p:nvPicPr>
          <p:cNvPr id="4" name="Imagen 3"/>
          <p:cNvPicPr/>
          <p:nvPr/>
        </p:nvPicPr>
        <p:blipFill>
          <a:blip r:embed="rId2" cstate="print">
            <a:extLst>
              <a:ext uri="{28A0092B-C50C-407E-A947-70E740481C1C}">
                <a14:useLocalDpi xmlns="" xmlns:a14="http://schemas.microsoft.com/office/drawing/2010/main" val="0"/>
              </a:ext>
            </a:extLst>
          </a:blip>
          <a:stretch>
            <a:fillRect/>
          </a:stretch>
        </p:blipFill>
        <p:spPr>
          <a:xfrm>
            <a:off x="384205" y="1794832"/>
            <a:ext cx="4746081" cy="2002237"/>
          </a:xfrm>
          <a:prstGeom prst="snip2DiagRect">
            <a:avLst/>
          </a:prstGeom>
          <a:solidFill>
            <a:srgbClr val="FFFFFF">
              <a:shade val="85000"/>
            </a:srgbClr>
          </a:solidFill>
          <a:ln w="88900" cap="sq">
            <a:solidFill>
              <a:srgbClr val="FFFFFF"/>
            </a:solidFill>
            <a:miter lim="800000"/>
          </a:ln>
          <a:effectLst>
            <a:glow rad="228600">
              <a:schemeClr val="accent5">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Imagen 4"/>
          <p:cNvPicPr/>
          <p:nvPr/>
        </p:nvPicPr>
        <p:blipFill>
          <a:blip r:embed="rId3" cstate="print">
            <a:extLst>
              <a:ext uri="{28A0092B-C50C-407E-A947-70E740481C1C}">
                <a14:useLocalDpi xmlns="" xmlns:a14="http://schemas.microsoft.com/office/drawing/2010/main" val="0"/>
              </a:ext>
            </a:extLst>
          </a:blip>
          <a:stretch>
            <a:fillRect/>
          </a:stretch>
        </p:blipFill>
        <p:spPr>
          <a:xfrm>
            <a:off x="5678927" y="1410677"/>
            <a:ext cx="5364158" cy="22508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Imagen 5"/>
          <p:cNvPicPr/>
          <p:nvPr/>
        </p:nvPicPr>
        <p:blipFill>
          <a:blip r:embed="rId4" cstate="print">
            <a:extLst>
              <a:ext uri="{28A0092B-C50C-407E-A947-70E740481C1C}">
                <a14:useLocalDpi xmlns="" xmlns:a14="http://schemas.microsoft.com/office/drawing/2010/main" val="0"/>
              </a:ext>
            </a:extLst>
          </a:blip>
          <a:stretch>
            <a:fillRect/>
          </a:stretch>
        </p:blipFill>
        <p:spPr>
          <a:xfrm>
            <a:off x="920065" y="4213160"/>
            <a:ext cx="5522937" cy="23755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n 6"/>
          <p:cNvPicPr/>
          <p:nvPr/>
        </p:nvPicPr>
        <p:blipFill>
          <a:blip r:embed="rId5" cstate="print">
            <a:extLst>
              <a:ext uri="{28A0092B-C50C-407E-A947-70E740481C1C}">
                <a14:useLocalDpi xmlns="" xmlns:a14="http://schemas.microsoft.com/office/drawing/2010/main" val="0"/>
              </a:ext>
            </a:extLst>
          </a:blip>
          <a:stretch>
            <a:fillRect/>
          </a:stretch>
        </p:blipFill>
        <p:spPr>
          <a:xfrm>
            <a:off x="7096343" y="4042558"/>
            <a:ext cx="4749214" cy="2207289"/>
          </a:xfrm>
          <a:prstGeom prst="snip2DiagRect">
            <a:avLst/>
          </a:prstGeom>
          <a:solidFill>
            <a:srgbClr val="FFFFFF">
              <a:shade val="85000"/>
            </a:srgbClr>
          </a:solidFill>
          <a:ln w="88900" cap="sq">
            <a:solidFill>
              <a:srgbClr val="FFFFFF"/>
            </a:solidFill>
            <a:miter lim="800000"/>
          </a:ln>
          <a:effectLst>
            <a:glow rad="228600">
              <a:schemeClr val="accent5">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8609956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lvl="0"/>
            <a:r>
              <a:rPr lang="es-ES" dirty="0"/>
              <a:t>MOTIVOS</a:t>
            </a:r>
            <a:r>
              <a:rPr lang="es-ES" b="1" dirty="0"/>
              <a:t> </a:t>
            </a:r>
            <a:r>
              <a:rPr lang="es-ES" dirty="0"/>
              <a:t>PARA EMPRENDER</a:t>
            </a:r>
            <a:r>
              <a:rPr lang="es-ES" b="1" dirty="0"/>
              <a:t/>
            </a:r>
            <a:br>
              <a:rPr lang="es-ES" b="1" dirty="0"/>
            </a:br>
            <a:endParaRPr lang="es-ES" dirty="0"/>
          </a:p>
        </p:txBody>
      </p:sp>
      <p:sp>
        <p:nvSpPr>
          <p:cNvPr id="3" name="Marcador de contenido 2"/>
          <p:cNvSpPr>
            <a:spLocks noGrp="1"/>
          </p:cNvSpPr>
          <p:nvPr>
            <p:ph idx="1"/>
          </p:nvPr>
        </p:nvSpPr>
        <p:spPr>
          <a:xfrm>
            <a:off x="677334" y="1300163"/>
            <a:ext cx="9915638" cy="5086569"/>
          </a:xfrm>
        </p:spPr>
        <p:txBody>
          <a:bodyPr>
            <a:normAutofit/>
          </a:bodyPr>
          <a:lstStyle/>
          <a:p>
            <a:pPr marL="0" lvl="0" indent="0">
              <a:buNone/>
            </a:pPr>
            <a:r>
              <a:rPr lang="es-ES" dirty="0" smtClean="0"/>
              <a:t>Algunas de las motivaciones que yo tengo para emprender son:</a:t>
            </a:r>
          </a:p>
          <a:p>
            <a:r>
              <a:rPr lang="es-ES" dirty="0" smtClean="0"/>
              <a:t>Ganancias económicas</a:t>
            </a:r>
          </a:p>
          <a:p>
            <a:pPr lvl="0">
              <a:buNone/>
            </a:pPr>
            <a:endParaRPr lang="es-ES" dirty="0"/>
          </a:p>
          <a:p>
            <a:pPr lvl="0"/>
            <a:r>
              <a:rPr lang="es-ES" dirty="0"/>
              <a:t>Ser tu propio </a:t>
            </a:r>
            <a:r>
              <a:rPr lang="es-ES" dirty="0" smtClean="0"/>
              <a:t>jefe</a:t>
            </a:r>
          </a:p>
          <a:p>
            <a:pPr lvl="0">
              <a:buNone/>
            </a:pPr>
            <a:endParaRPr lang="es-ES" dirty="0"/>
          </a:p>
          <a:p>
            <a:pPr lvl="0"/>
            <a:r>
              <a:rPr lang="es-ES" dirty="0"/>
              <a:t>Dedicarte a lo que te </a:t>
            </a:r>
            <a:r>
              <a:rPr lang="es-ES" dirty="0" smtClean="0"/>
              <a:t>gusta</a:t>
            </a:r>
          </a:p>
          <a:p>
            <a:pPr lvl="0">
              <a:buNone/>
            </a:pPr>
            <a:endParaRPr lang="es-ES" dirty="0"/>
          </a:p>
          <a:p>
            <a:pPr lvl="0"/>
            <a:r>
              <a:rPr lang="es-ES" dirty="0"/>
              <a:t>Oportunidad de </a:t>
            </a:r>
            <a:r>
              <a:rPr lang="es-ES" dirty="0" smtClean="0"/>
              <a:t>aprender</a:t>
            </a:r>
          </a:p>
          <a:p>
            <a:pPr lvl="0">
              <a:buNone/>
            </a:pPr>
            <a:endParaRPr lang="es-ES" dirty="0"/>
          </a:p>
          <a:p>
            <a:pPr lvl="0"/>
            <a:r>
              <a:rPr lang="es-ES" dirty="0"/>
              <a:t>Flexibilidad </a:t>
            </a:r>
            <a:r>
              <a:rPr lang="es-ES" dirty="0" smtClean="0"/>
              <a:t>horaria</a:t>
            </a:r>
          </a:p>
          <a:p>
            <a:pPr lvl="0">
              <a:buNone/>
            </a:pPr>
            <a:endParaRPr lang="es-ES" dirty="0"/>
          </a:p>
          <a:p>
            <a:pPr lvl="0"/>
            <a:r>
              <a:rPr lang="es-ES" dirty="0"/>
              <a:t>Satisfacer necesidades</a:t>
            </a:r>
          </a:p>
          <a:p>
            <a:endParaRPr lang="es-ES" dirty="0"/>
          </a:p>
        </p:txBody>
      </p:sp>
      <p:pic>
        <p:nvPicPr>
          <p:cNvPr id="7172" name="Picture 4" descr="C:\Users\Mañana\AppData\Local\Microsoft\Windows\INetCache\IE\Z1QEF3L9\dollar[1].gif"/>
          <p:cNvPicPr>
            <a:picLocks noChangeAspect="1" noChangeArrowheads="1"/>
          </p:cNvPicPr>
          <p:nvPr/>
        </p:nvPicPr>
        <p:blipFill>
          <a:blip r:embed="rId2"/>
          <a:srcRect/>
          <a:stretch>
            <a:fillRect/>
          </a:stretch>
        </p:blipFill>
        <p:spPr bwMode="auto">
          <a:xfrm>
            <a:off x="3795713" y="1552574"/>
            <a:ext cx="900431" cy="862013"/>
          </a:xfrm>
          <a:prstGeom prst="rect">
            <a:avLst/>
          </a:prstGeom>
          <a:noFill/>
        </p:spPr>
      </p:pic>
      <p:pic>
        <p:nvPicPr>
          <p:cNvPr id="7" name="6 Imagen" descr="female_business_user.png"/>
          <p:cNvPicPr>
            <a:picLocks noChangeAspect="1"/>
          </p:cNvPicPr>
          <p:nvPr/>
        </p:nvPicPr>
        <p:blipFill>
          <a:blip r:embed="rId3"/>
          <a:stretch>
            <a:fillRect/>
          </a:stretch>
        </p:blipFill>
        <p:spPr>
          <a:xfrm>
            <a:off x="3086100" y="2376487"/>
            <a:ext cx="809625" cy="809625"/>
          </a:xfrm>
          <a:prstGeom prst="rect">
            <a:avLst/>
          </a:prstGeom>
        </p:spPr>
      </p:pic>
      <p:pic>
        <p:nvPicPr>
          <p:cNvPr id="7173" name="Picture 5" descr="C:\Users\Mañana\AppData\Local\Microsoft\Windows\INetCache\IE\R3V6G3B7\20639cztegt1skc[1].jpg"/>
          <p:cNvPicPr>
            <a:picLocks noChangeAspect="1" noChangeArrowheads="1"/>
          </p:cNvPicPr>
          <p:nvPr/>
        </p:nvPicPr>
        <p:blipFill>
          <a:blip r:embed="rId4"/>
          <a:srcRect/>
          <a:stretch>
            <a:fillRect/>
          </a:stretch>
        </p:blipFill>
        <p:spPr bwMode="auto">
          <a:xfrm>
            <a:off x="4386262" y="2795588"/>
            <a:ext cx="1157288" cy="1740283"/>
          </a:xfrm>
          <a:prstGeom prst="rect">
            <a:avLst/>
          </a:prstGeom>
          <a:noFill/>
        </p:spPr>
      </p:pic>
      <p:pic>
        <p:nvPicPr>
          <p:cNvPr id="7174" name="Picture 6" descr="C:\Users\Mañana\AppData\Local\Microsoft\Windows\INetCache\IE\2TQ4ADTX\horarios2[1].png"/>
          <p:cNvPicPr>
            <a:picLocks noChangeAspect="1" noChangeArrowheads="1"/>
          </p:cNvPicPr>
          <p:nvPr/>
        </p:nvPicPr>
        <p:blipFill>
          <a:blip r:embed="rId5"/>
          <a:srcRect/>
          <a:stretch>
            <a:fillRect/>
          </a:stretch>
        </p:blipFill>
        <p:spPr bwMode="auto">
          <a:xfrm>
            <a:off x="3885670" y="4774739"/>
            <a:ext cx="1243543" cy="1083853"/>
          </a:xfrm>
          <a:prstGeom prst="rect">
            <a:avLst/>
          </a:prstGeom>
          <a:noFill/>
        </p:spPr>
      </p:pic>
    </p:spTree>
    <p:extLst>
      <p:ext uri="{BB962C8B-B14F-4D97-AF65-F5344CB8AC3E}">
        <p14:creationId xmlns="" xmlns:p14="http://schemas.microsoft.com/office/powerpoint/2010/main" val="297283194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1034</TotalTime>
  <Words>2251</Words>
  <Application>Microsoft Office PowerPoint</Application>
  <PresentationFormat>Personalizado</PresentationFormat>
  <Paragraphs>575</Paragraphs>
  <Slides>42</Slides>
  <Notes>0</Notes>
  <HiddenSlides>0</HiddenSlides>
  <MMClips>0</MMClips>
  <ScaleCrop>false</ScaleCrop>
  <HeadingPairs>
    <vt:vector size="4" baseType="variant">
      <vt:variant>
        <vt:lpstr>Tema</vt:lpstr>
      </vt:variant>
      <vt:variant>
        <vt:i4>1</vt:i4>
      </vt:variant>
      <vt:variant>
        <vt:lpstr>Títulos de diapositiva</vt:lpstr>
      </vt:variant>
      <vt:variant>
        <vt:i4>42</vt:i4>
      </vt:variant>
    </vt:vector>
  </HeadingPairs>
  <TitlesOfParts>
    <vt:vector size="43" baseType="lpstr">
      <vt:lpstr>Faceta</vt:lpstr>
      <vt:lpstr>AquaSport Service Proyecto empresarial</vt:lpstr>
      <vt:lpstr>GENERACIÓN Y SELECCIÓN DE LA MEJOR IDEA</vt:lpstr>
      <vt:lpstr>Diapositiva 3</vt:lpstr>
      <vt:lpstr>Objeto social de la empresa</vt:lpstr>
      <vt:lpstr>Diapositiva 5</vt:lpstr>
      <vt:lpstr>Elección del nombre y logotipo</vt:lpstr>
      <vt:lpstr>Ubicación del negocio</vt:lpstr>
      <vt:lpstr>Diseño del espacio físico</vt:lpstr>
      <vt:lpstr>MOTIVOS PARA EMPRENDER </vt:lpstr>
      <vt:lpstr>Perfil de los socios</vt:lpstr>
      <vt:lpstr>Determinación de los servicios</vt:lpstr>
      <vt:lpstr>Diapositiva 12</vt:lpstr>
      <vt:lpstr>Fijación del precio</vt:lpstr>
      <vt:lpstr>Elección del mercado objetivo</vt:lpstr>
      <vt:lpstr>Diapositiva 15</vt:lpstr>
      <vt:lpstr>ANÁLISIS DE LA COMPETENCIA</vt:lpstr>
      <vt:lpstr>ESTUDIO DEL MERCADO</vt:lpstr>
      <vt:lpstr> ELABORACIÓN DEL ORGANIGRAMA </vt:lpstr>
      <vt:lpstr>RESPONSABILIDAD SOCIAL CORPORATIVA </vt:lpstr>
      <vt:lpstr>ANALISIS DAFO</vt:lpstr>
      <vt:lpstr>TRÁMITES Y DOCUMENTACION. </vt:lpstr>
      <vt:lpstr>FUENTES  DE  FINANCIACION</vt:lpstr>
      <vt:lpstr>FINANCIACION DE LOS SOCIOS </vt:lpstr>
      <vt:lpstr>CUADRO DE AMORTIZACIÓN  DE UN PRÉSTAMO</vt:lpstr>
      <vt:lpstr>FINANCIACION A CORTO PLAZO  </vt:lpstr>
      <vt:lpstr>ELABORACIÓN DEL PLAN DE MARKETING   </vt:lpstr>
      <vt:lpstr>MARKETING Y MEDIOS DE PROMOCIÓN </vt:lpstr>
      <vt:lpstr>CREACIÓN DE PÁGINA WEB  Y COMPRA DE DOMINIOS </vt:lpstr>
      <vt:lpstr>Diapositiva 29</vt:lpstr>
      <vt:lpstr>Diapositiva 30</vt:lpstr>
      <vt:lpstr>GESTIÓN DE RR.HH.  </vt:lpstr>
      <vt:lpstr>VIABILIDAD EMPRESARIAL</vt:lpstr>
      <vt:lpstr>Diapositiva 33</vt:lpstr>
      <vt:lpstr>Plan de tesorería</vt:lpstr>
      <vt:lpstr>Cuenta de perdidas y ganancias</vt:lpstr>
      <vt:lpstr>Balance de situación  </vt:lpstr>
      <vt:lpstr>Observaciones: </vt:lpstr>
      <vt:lpstr>Ratios</vt:lpstr>
      <vt:lpstr>GESTIÓN DE LA ACTIVIDAD  COMERCIAL Y FINANCIERA </vt:lpstr>
      <vt:lpstr>Diapositiva 40</vt:lpstr>
      <vt:lpstr>Diapositiva 41</vt:lpstr>
      <vt:lpstr>Calendario General del contribuyente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AquaSport Service Proyecto empresarial</dc:title>
  <dc:creator>cristina cng</dc:creator>
  <cp:lastModifiedBy>Mañana</cp:lastModifiedBy>
  <cp:revision>101</cp:revision>
  <dcterms:created xsi:type="dcterms:W3CDTF">2015-10-06T18:02:57Z</dcterms:created>
  <dcterms:modified xsi:type="dcterms:W3CDTF">2016-03-11T12:39:03Z</dcterms:modified>
</cp:coreProperties>
</file>